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62" r:id="rId4"/>
    <p:sldId id="263" r:id="rId5"/>
    <p:sldId id="26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51"/>
    <p:restoredTop sz="95976"/>
  </p:normalViewPr>
  <p:slideViewPr>
    <p:cSldViewPr snapToGrid="0" snapToObjects="1">
      <p:cViewPr varScale="1">
        <p:scale>
          <a:sx n="116" d="100"/>
          <a:sy n="116" d="100"/>
        </p:scale>
        <p:origin x="6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0810-1308-864D-8C94-F1ED58787D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588F69-AAF3-534D-B449-44BB62FA0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27D837-44D2-1044-A916-BF3F7B76F015}"/>
              </a:ext>
            </a:extLst>
          </p:cNvPr>
          <p:cNvSpPr>
            <a:spLocks noGrp="1"/>
          </p:cNvSpPr>
          <p:nvPr>
            <p:ph type="dt" sz="half" idx="10"/>
          </p:nvPr>
        </p:nvSpPr>
        <p:spPr/>
        <p:txBody>
          <a:bodyPr/>
          <a:lstStyle/>
          <a:p>
            <a:fld id="{9AC6ADEE-71E2-5F46-8F8B-FFAC44824AA4}" type="datetimeFigureOut">
              <a:rPr lang="en-US" smtClean="0"/>
              <a:t>8/20/20</a:t>
            </a:fld>
            <a:endParaRPr lang="en-US"/>
          </a:p>
        </p:txBody>
      </p:sp>
      <p:sp>
        <p:nvSpPr>
          <p:cNvPr id="5" name="Footer Placeholder 4">
            <a:extLst>
              <a:ext uri="{FF2B5EF4-FFF2-40B4-BE49-F238E27FC236}">
                <a16:creationId xmlns:a16="http://schemas.microsoft.com/office/drawing/2014/main" id="{887C8648-0DC2-9949-AF8A-4064AA62D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02755-5A87-2740-9106-339CC70DD117}"/>
              </a:ext>
            </a:extLst>
          </p:cNvPr>
          <p:cNvSpPr>
            <a:spLocks noGrp="1"/>
          </p:cNvSpPr>
          <p:nvPr>
            <p:ph type="sldNum" sz="quarter" idx="12"/>
          </p:nvPr>
        </p:nvSpPr>
        <p:spPr/>
        <p:txBody>
          <a:bodyPr/>
          <a:lstStyle/>
          <a:p>
            <a:fld id="{7E1B1B60-6578-1646-A6CA-3B72EE6C0EA5}" type="slidenum">
              <a:rPr lang="en-US" smtClean="0"/>
              <a:t>‹#›</a:t>
            </a:fld>
            <a:endParaRPr lang="en-US"/>
          </a:p>
        </p:txBody>
      </p:sp>
    </p:spTree>
    <p:extLst>
      <p:ext uri="{BB962C8B-B14F-4D97-AF65-F5344CB8AC3E}">
        <p14:creationId xmlns:p14="http://schemas.microsoft.com/office/powerpoint/2010/main" val="3187739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33E9-798F-774B-BC48-16217E5CD2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AD2019-A4E0-7541-BF55-4F5A229969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9E539-ED5D-A74A-B668-60F3D3D5AD8A}"/>
              </a:ext>
            </a:extLst>
          </p:cNvPr>
          <p:cNvSpPr>
            <a:spLocks noGrp="1"/>
          </p:cNvSpPr>
          <p:nvPr>
            <p:ph type="dt" sz="half" idx="10"/>
          </p:nvPr>
        </p:nvSpPr>
        <p:spPr/>
        <p:txBody>
          <a:bodyPr/>
          <a:lstStyle/>
          <a:p>
            <a:fld id="{9AC6ADEE-71E2-5F46-8F8B-FFAC44824AA4}" type="datetimeFigureOut">
              <a:rPr lang="en-US" smtClean="0"/>
              <a:t>8/20/20</a:t>
            </a:fld>
            <a:endParaRPr lang="en-US"/>
          </a:p>
        </p:txBody>
      </p:sp>
      <p:sp>
        <p:nvSpPr>
          <p:cNvPr id="5" name="Footer Placeholder 4">
            <a:extLst>
              <a:ext uri="{FF2B5EF4-FFF2-40B4-BE49-F238E27FC236}">
                <a16:creationId xmlns:a16="http://schemas.microsoft.com/office/drawing/2014/main" id="{F5D65879-C206-9E49-AB43-7D35DFF72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47037-606C-4544-B017-4E8BD85AC4FA}"/>
              </a:ext>
            </a:extLst>
          </p:cNvPr>
          <p:cNvSpPr>
            <a:spLocks noGrp="1"/>
          </p:cNvSpPr>
          <p:nvPr>
            <p:ph type="sldNum" sz="quarter" idx="12"/>
          </p:nvPr>
        </p:nvSpPr>
        <p:spPr/>
        <p:txBody>
          <a:bodyPr/>
          <a:lstStyle/>
          <a:p>
            <a:fld id="{7E1B1B60-6578-1646-A6CA-3B72EE6C0EA5}" type="slidenum">
              <a:rPr lang="en-US" smtClean="0"/>
              <a:t>‹#›</a:t>
            </a:fld>
            <a:endParaRPr lang="en-US"/>
          </a:p>
        </p:txBody>
      </p:sp>
    </p:spTree>
    <p:extLst>
      <p:ext uri="{BB962C8B-B14F-4D97-AF65-F5344CB8AC3E}">
        <p14:creationId xmlns:p14="http://schemas.microsoft.com/office/powerpoint/2010/main" val="3452974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536281-9477-5F40-9A0C-C5E166CC8C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7D5B0E-F789-BB41-992F-AC16BFC857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8278C-670E-9045-A2FB-F6B9BDDE735C}"/>
              </a:ext>
            </a:extLst>
          </p:cNvPr>
          <p:cNvSpPr>
            <a:spLocks noGrp="1"/>
          </p:cNvSpPr>
          <p:nvPr>
            <p:ph type="dt" sz="half" idx="10"/>
          </p:nvPr>
        </p:nvSpPr>
        <p:spPr/>
        <p:txBody>
          <a:bodyPr/>
          <a:lstStyle/>
          <a:p>
            <a:fld id="{9AC6ADEE-71E2-5F46-8F8B-FFAC44824AA4}" type="datetimeFigureOut">
              <a:rPr lang="en-US" smtClean="0"/>
              <a:t>8/20/20</a:t>
            </a:fld>
            <a:endParaRPr lang="en-US"/>
          </a:p>
        </p:txBody>
      </p:sp>
      <p:sp>
        <p:nvSpPr>
          <p:cNvPr id="5" name="Footer Placeholder 4">
            <a:extLst>
              <a:ext uri="{FF2B5EF4-FFF2-40B4-BE49-F238E27FC236}">
                <a16:creationId xmlns:a16="http://schemas.microsoft.com/office/drawing/2014/main" id="{86A99EEC-A89F-4345-896F-80F746C6F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EDDED-DC18-EA4B-BF92-572CD363DBA0}"/>
              </a:ext>
            </a:extLst>
          </p:cNvPr>
          <p:cNvSpPr>
            <a:spLocks noGrp="1"/>
          </p:cNvSpPr>
          <p:nvPr>
            <p:ph type="sldNum" sz="quarter" idx="12"/>
          </p:nvPr>
        </p:nvSpPr>
        <p:spPr/>
        <p:txBody>
          <a:bodyPr/>
          <a:lstStyle/>
          <a:p>
            <a:fld id="{7E1B1B60-6578-1646-A6CA-3B72EE6C0EA5}" type="slidenum">
              <a:rPr lang="en-US" smtClean="0"/>
              <a:t>‹#›</a:t>
            </a:fld>
            <a:endParaRPr lang="en-US"/>
          </a:p>
        </p:txBody>
      </p:sp>
    </p:spTree>
    <p:extLst>
      <p:ext uri="{BB962C8B-B14F-4D97-AF65-F5344CB8AC3E}">
        <p14:creationId xmlns:p14="http://schemas.microsoft.com/office/powerpoint/2010/main" val="1849249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56B3-539A-2440-9CCE-6A5554AD7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70F60-4CEB-FF45-B562-3506B2EAD7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154E6-3725-504A-B71F-42E470A2B871}"/>
              </a:ext>
            </a:extLst>
          </p:cNvPr>
          <p:cNvSpPr>
            <a:spLocks noGrp="1"/>
          </p:cNvSpPr>
          <p:nvPr>
            <p:ph type="dt" sz="half" idx="10"/>
          </p:nvPr>
        </p:nvSpPr>
        <p:spPr/>
        <p:txBody>
          <a:bodyPr/>
          <a:lstStyle/>
          <a:p>
            <a:fld id="{9AC6ADEE-71E2-5F46-8F8B-FFAC44824AA4}" type="datetimeFigureOut">
              <a:rPr lang="en-US" smtClean="0"/>
              <a:t>8/20/20</a:t>
            </a:fld>
            <a:endParaRPr lang="en-US"/>
          </a:p>
        </p:txBody>
      </p:sp>
      <p:sp>
        <p:nvSpPr>
          <p:cNvPr id="5" name="Footer Placeholder 4">
            <a:extLst>
              <a:ext uri="{FF2B5EF4-FFF2-40B4-BE49-F238E27FC236}">
                <a16:creationId xmlns:a16="http://schemas.microsoft.com/office/drawing/2014/main" id="{F5EF75BE-099C-1A4F-B24B-D28081A76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AA49F-A72A-2843-AA08-D6E9387D0349}"/>
              </a:ext>
            </a:extLst>
          </p:cNvPr>
          <p:cNvSpPr>
            <a:spLocks noGrp="1"/>
          </p:cNvSpPr>
          <p:nvPr>
            <p:ph type="sldNum" sz="quarter" idx="12"/>
          </p:nvPr>
        </p:nvSpPr>
        <p:spPr/>
        <p:txBody>
          <a:bodyPr/>
          <a:lstStyle/>
          <a:p>
            <a:fld id="{7E1B1B60-6578-1646-A6CA-3B72EE6C0EA5}" type="slidenum">
              <a:rPr lang="en-US" smtClean="0"/>
              <a:t>‹#›</a:t>
            </a:fld>
            <a:endParaRPr lang="en-US"/>
          </a:p>
        </p:txBody>
      </p:sp>
    </p:spTree>
    <p:extLst>
      <p:ext uri="{BB962C8B-B14F-4D97-AF65-F5344CB8AC3E}">
        <p14:creationId xmlns:p14="http://schemas.microsoft.com/office/powerpoint/2010/main" val="1055563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5958-CC59-F948-9F68-A02DDAD1B8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F7472-544B-8A48-A468-FA7F1B7B5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0E3896-1E7B-6D4F-9D52-CD5D49F8444B}"/>
              </a:ext>
            </a:extLst>
          </p:cNvPr>
          <p:cNvSpPr>
            <a:spLocks noGrp="1"/>
          </p:cNvSpPr>
          <p:nvPr>
            <p:ph type="dt" sz="half" idx="10"/>
          </p:nvPr>
        </p:nvSpPr>
        <p:spPr/>
        <p:txBody>
          <a:bodyPr/>
          <a:lstStyle/>
          <a:p>
            <a:fld id="{9AC6ADEE-71E2-5F46-8F8B-FFAC44824AA4}" type="datetimeFigureOut">
              <a:rPr lang="en-US" smtClean="0"/>
              <a:t>8/20/20</a:t>
            </a:fld>
            <a:endParaRPr lang="en-US"/>
          </a:p>
        </p:txBody>
      </p:sp>
      <p:sp>
        <p:nvSpPr>
          <p:cNvPr id="5" name="Footer Placeholder 4">
            <a:extLst>
              <a:ext uri="{FF2B5EF4-FFF2-40B4-BE49-F238E27FC236}">
                <a16:creationId xmlns:a16="http://schemas.microsoft.com/office/drawing/2014/main" id="{500201CE-7967-004D-A1BE-D70A9DD6A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C7E16-9A73-4D47-B908-C7F1CFE01E8F}"/>
              </a:ext>
            </a:extLst>
          </p:cNvPr>
          <p:cNvSpPr>
            <a:spLocks noGrp="1"/>
          </p:cNvSpPr>
          <p:nvPr>
            <p:ph type="sldNum" sz="quarter" idx="12"/>
          </p:nvPr>
        </p:nvSpPr>
        <p:spPr/>
        <p:txBody>
          <a:bodyPr/>
          <a:lstStyle/>
          <a:p>
            <a:fld id="{7E1B1B60-6578-1646-A6CA-3B72EE6C0EA5}" type="slidenum">
              <a:rPr lang="en-US" smtClean="0"/>
              <a:t>‹#›</a:t>
            </a:fld>
            <a:endParaRPr lang="en-US"/>
          </a:p>
        </p:txBody>
      </p:sp>
    </p:spTree>
    <p:extLst>
      <p:ext uri="{BB962C8B-B14F-4D97-AF65-F5344CB8AC3E}">
        <p14:creationId xmlns:p14="http://schemas.microsoft.com/office/powerpoint/2010/main" val="2024601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6205-E607-D749-99ED-25E0B69C4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FA3703-4B7F-1340-B9F5-F7F6161716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7B38DF-A389-1E4F-B7E6-63049826E3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BE5E6E-9955-284F-B954-2C0FDDD4CC6A}"/>
              </a:ext>
            </a:extLst>
          </p:cNvPr>
          <p:cNvSpPr>
            <a:spLocks noGrp="1"/>
          </p:cNvSpPr>
          <p:nvPr>
            <p:ph type="dt" sz="half" idx="10"/>
          </p:nvPr>
        </p:nvSpPr>
        <p:spPr/>
        <p:txBody>
          <a:bodyPr/>
          <a:lstStyle/>
          <a:p>
            <a:fld id="{9AC6ADEE-71E2-5F46-8F8B-FFAC44824AA4}" type="datetimeFigureOut">
              <a:rPr lang="en-US" smtClean="0"/>
              <a:t>8/20/20</a:t>
            </a:fld>
            <a:endParaRPr lang="en-US"/>
          </a:p>
        </p:txBody>
      </p:sp>
      <p:sp>
        <p:nvSpPr>
          <p:cNvPr id="6" name="Footer Placeholder 5">
            <a:extLst>
              <a:ext uri="{FF2B5EF4-FFF2-40B4-BE49-F238E27FC236}">
                <a16:creationId xmlns:a16="http://schemas.microsoft.com/office/drawing/2014/main" id="{C98B9170-EF17-D148-BB80-4A3FBA98B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DABE9-352B-D848-A6A3-63C3A93C6E3D}"/>
              </a:ext>
            </a:extLst>
          </p:cNvPr>
          <p:cNvSpPr>
            <a:spLocks noGrp="1"/>
          </p:cNvSpPr>
          <p:nvPr>
            <p:ph type="sldNum" sz="quarter" idx="12"/>
          </p:nvPr>
        </p:nvSpPr>
        <p:spPr/>
        <p:txBody>
          <a:bodyPr/>
          <a:lstStyle/>
          <a:p>
            <a:fld id="{7E1B1B60-6578-1646-A6CA-3B72EE6C0EA5}" type="slidenum">
              <a:rPr lang="en-US" smtClean="0"/>
              <a:t>‹#›</a:t>
            </a:fld>
            <a:endParaRPr lang="en-US"/>
          </a:p>
        </p:txBody>
      </p:sp>
    </p:spTree>
    <p:extLst>
      <p:ext uri="{BB962C8B-B14F-4D97-AF65-F5344CB8AC3E}">
        <p14:creationId xmlns:p14="http://schemas.microsoft.com/office/powerpoint/2010/main" val="61687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601E-69E7-1D44-86D8-D8379DA35F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1CF4C9-0575-834B-944D-BC40D37E61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C84E-ECD2-334C-876B-71B3BFAF75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CE00CD-1DA2-D247-878A-BDD2FD2FEE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8E2AB-D0A0-8642-A240-9C99DADCE4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F8F5B5-5F58-084B-91F5-C2B5513AEA7D}"/>
              </a:ext>
            </a:extLst>
          </p:cNvPr>
          <p:cNvSpPr>
            <a:spLocks noGrp="1"/>
          </p:cNvSpPr>
          <p:nvPr>
            <p:ph type="dt" sz="half" idx="10"/>
          </p:nvPr>
        </p:nvSpPr>
        <p:spPr/>
        <p:txBody>
          <a:bodyPr/>
          <a:lstStyle/>
          <a:p>
            <a:fld id="{9AC6ADEE-71E2-5F46-8F8B-FFAC44824AA4}" type="datetimeFigureOut">
              <a:rPr lang="en-US" smtClean="0"/>
              <a:t>8/20/20</a:t>
            </a:fld>
            <a:endParaRPr lang="en-US"/>
          </a:p>
        </p:txBody>
      </p:sp>
      <p:sp>
        <p:nvSpPr>
          <p:cNvPr id="8" name="Footer Placeholder 7">
            <a:extLst>
              <a:ext uri="{FF2B5EF4-FFF2-40B4-BE49-F238E27FC236}">
                <a16:creationId xmlns:a16="http://schemas.microsoft.com/office/drawing/2014/main" id="{71BC002E-4A16-9A48-82B5-95C3C6C8C8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383287-EBB5-E144-B718-591F4AEC6BB4}"/>
              </a:ext>
            </a:extLst>
          </p:cNvPr>
          <p:cNvSpPr>
            <a:spLocks noGrp="1"/>
          </p:cNvSpPr>
          <p:nvPr>
            <p:ph type="sldNum" sz="quarter" idx="12"/>
          </p:nvPr>
        </p:nvSpPr>
        <p:spPr/>
        <p:txBody>
          <a:bodyPr/>
          <a:lstStyle/>
          <a:p>
            <a:fld id="{7E1B1B60-6578-1646-A6CA-3B72EE6C0EA5}" type="slidenum">
              <a:rPr lang="en-US" smtClean="0"/>
              <a:t>‹#›</a:t>
            </a:fld>
            <a:endParaRPr lang="en-US"/>
          </a:p>
        </p:txBody>
      </p:sp>
    </p:spTree>
    <p:extLst>
      <p:ext uri="{BB962C8B-B14F-4D97-AF65-F5344CB8AC3E}">
        <p14:creationId xmlns:p14="http://schemas.microsoft.com/office/powerpoint/2010/main" val="411157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9482-FAC4-0143-86EF-BD5F8ED65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D48BCE-F9B0-1D40-9F7A-F1B1D50D8C93}"/>
              </a:ext>
            </a:extLst>
          </p:cNvPr>
          <p:cNvSpPr>
            <a:spLocks noGrp="1"/>
          </p:cNvSpPr>
          <p:nvPr>
            <p:ph type="dt" sz="half" idx="10"/>
          </p:nvPr>
        </p:nvSpPr>
        <p:spPr/>
        <p:txBody>
          <a:bodyPr/>
          <a:lstStyle/>
          <a:p>
            <a:fld id="{9AC6ADEE-71E2-5F46-8F8B-FFAC44824AA4}" type="datetimeFigureOut">
              <a:rPr lang="en-US" smtClean="0"/>
              <a:t>8/20/20</a:t>
            </a:fld>
            <a:endParaRPr lang="en-US"/>
          </a:p>
        </p:txBody>
      </p:sp>
      <p:sp>
        <p:nvSpPr>
          <p:cNvPr id="4" name="Footer Placeholder 3">
            <a:extLst>
              <a:ext uri="{FF2B5EF4-FFF2-40B4-BE49-F238E27FC236}">
                <a16:creationId xmlns:a16="http://schemas.microsoft.com/office/drawing/2014/main" id="{DB098DE4-862E-9940-8B12-2C74692F97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52148F-2A22-4949-B566-EC20603CB568}"/>
              </a:ext>
            </a:extLst>
          </p:cNvPr>
          <p:cNvSpPr>
            <a:spLocks noGrp="1"/>
          </p:cNvSpPr>
          <p:nvPr>
            <p:ph type="sldNum" sz="quarter" idx="12"/>
          </p:nvPr>
        </p:nvSpPr>
        <p:spPr/>
        <p:txBody>
          <a:bodyPr/>
          <a:lstStyle/>
          <a:p>
            <a:fld id="{7E1B1B60-6578-1646-A6CA-3B72EE6C0EA5}" type="slidenum">
              <a:rPr lang="en-US" smtClean="0"/>
              <a:t>‹#›</a:t>
            </a:fld>
            <a:endParaRPr lang="en-US"/>
          </a:p>
        </p:txBody>
      </p:sp>
    </p:spTree>
    <p:extLst>
      <p:ext uri="{BB962C8B-B14F-4D97-AF65-F5344CB8AC3E}">
        <p14:creationId xmlns:p14="http://schemas.microsoft.com/office/powerpoint/2010/main" val="391116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23B9DE-4329-BE47-B46B-2459006B4A67}"/>
              </a:ext>
            </a:extLst>
          </p:cNvPr>
          <p:cNvSpPr>
            <a:spLocks noGrp="1"/>
          </p:cNvSpPr>
          <p:nvPr>
            <p:ph type="dt" sz="half" idx="10"/>
          </p:nvPr>
        </p:nvSpPr>
        <p:spPr/>
        <p:txBody>
          <a:bodyPr/>
          <a:lstStyle/>
          <a:p>
            <a:fld id="{9AC6ADEE-71E2-5F46-8F8B-FFAC44824AA4}" type="datetimeFigureOut">
              <a:rPr lang="en-US" smtClean="0"/>
              <a:t>8/20/20</a:t>
            </a:fld>
            <a:endParaRPr lang="en-US"/>
          </a:p>
        </p:txBody>
      </p:sp>
      <p:sp>
        <p:nvSpPr>
          <p:cNvPr id="3" name="Footer Placeholder 2">
            <a:extLst>
              <a:ext uri="{FF2B5EF4-FFF2-40B4-BE49-F238E27FC236}">
                <a16:creationId xmlns:a16="http://schemas.microsoft.com/office/drawing/2014/main" id="{34922C2A-9D76-0540-866F-F9A3703D8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AFE70E-B72C-0147-8791-4913B25E12CB}"/>
              </a:ext>
            </a:extLst>
          </p:cNvPr>
          <p:cNvSpPr>
            <a:spLocks noGrp="1"/>
          </p:cNvSpPr>
          <p:nvPr>
            <p:ph type="sldNum" sz="quarter" idx="12"/>
          </p:nvPr>
        </p:nvSpPr>
        <p:spPr/>
        <p:txBody>
          <a:bodyPr/>
          <a:lstStyle/>
          <a:p>
            <a:fld id="{7E1B1B60-6578-1646-A6CA-3B72EE6C0EA5}" type="slidenum">
              <a:rPr lang="en-US" smtClean="0"/>
              <a:t>‹#›</a:t>
            </a:fld>
            <a:endParaRPr lang="en-US"/>
          </a:p>
        </p:txBody>
      </p:sp>
    </p:spTree>
    <p:extLst>
      <p:ext uri="{BB962C8B-B14F-4D97-AF65-F5344CB8AC3E}">
        <p14:creationId xmlns:p14="http://schemas.microsoft.com/office/powerpoint/2010/main" val="3955262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BD3D-3B42-D744-86B9-7AF24469F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B0D55D-ADF6-3643-89B0-491752DA10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D0967E-A30B-E14B-9C7C-EB542E238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1D4DC-8207-D943-B4AE-C91455C09A0A}"/>
              </a:ext>
            </a:extLst>
          </p:cNvPr>
          <p:cNvSpPr>
            <a:spLocks noGrp="1"/>
          </p:cNvSpPr>
          <p:nvPr>
            <p:ph type="dt" sz="half" idx="10"/>
          </p:nvPr>
        </p:nvSpPr>
        <p:spPr/>
        <p:txBody>
          <a:bodyPr/>
          <a:lstStyle/>
          <a:p>
            <a:fld id="{9AC6ADEE-71E2-5F46-8F8B-FFAC44824AA4}" type="datetimeFigureOut">
              <a:rPr lang="en-US" smtClean="0"/>
              <a:t>8/20/20</a:t>
            </a:fld>
            <a:endParaRPr lang="en-US"/>
          </a:p>
        </p:txBody>
      </p:sp>
      <p:sp>
        <p:nvSpPr>
          <p:cNvPr id="6" name="Footer Placeholder 5">
            <a:extLst>
              <a:ext uri="{FF2B5EF4-FFF2-40B4-BE49-F238E27FC236}">
                <a16:creationId xmlns:a16="http://schemas.microsoft.com/office/drawing/2014/main" id="{9B953DF8-8C8D-CA4A-AFC6-7F4F21A3B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DAE07-22C4-B54D-A114-BA9B712F9415}"/>
              </a:ext>
            </a:extLst>
          </p:cNvPr>
          <p:cNvSpPr>
            <a:spLocks noGrp="1"/>
          </p:cNvSpPr>
          <p:nvPr>
            <p:ph type="sldNum" sz="quarter" idx="12"/>
          </p:nvPr>
        </p:nvSpPr>
        <p:spPr/>
        <p:txBody>
          <a:bodyPr/>
          <a:lstStyle/>
          <a:p>
            <a:fld id="{7E1B1B60-6578-1646-A6CA-3B72EE6C0EA5}" type="slidenum">
              <a:rPr lang="en-US" smtClean="0"/>
              <a:t>‹#›</a:t>
            </a:fld>
            <a:endParaRPr lang="en-US"/>
          </a:p>
        </p:txBody>
      </p:sp>
    </p:spTree>
    <p:extLst>
      <p:ext uri="{BB962C8B-B14F-4D97-AF65-F5344CB8AC3E}">
        <p14:creationId xmlns:p14="http://schemas.microsoft.com/office/powerpoint/2010/main" val="127637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7ED6-4392-0344-AD6B-740AA9CCF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579F81-7630-AC49-B952-2AC9FA0ED2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CCD54B-0BCD-AA48-A867-AB08C1B434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208C2-8346-A34C-B45F-B9F80C6EDAAD}"/>
              </a:ext>
            </a:extLst>
          </p:cNvPr>
          <p:cNvSpPr>
            <a:spLocks noGrp="1"/>
          </p:cNvSpPr>
          <p:nvPr>
            <p:ph type="dt" sz="half" idx="10"/>
          </p:nvPr>
        </p:nvSpPr>
        <p:spPr/>
        <p:txBody>
          <a:bodyPr/>
          <a:lstStyle/>
          <a:p>
            <a:fld id="{9AC6ADEE-71E2-5F46-8F8B-FFAC44824AA4}" type="datetimeFigureOut">
              <a:rPr lang="en-US" smtClean="0"/>
              <a:t>8/20/20</a:t>
            </a:fld>
            <a:endParaRPr lang="en-US"/>
          </a:p>
        </p:txBody>
      </p:sp>
      <p:sp>
        <p:nvSpPr>
          <p:cNvPr id="6" name="Footer Placeholder 5">
            <a:extLst>
              <a:ext uri="{FF2B5EF4-FFF2-40B4-BE49-F238E27FC236}">
                <a16:creationId xmlns:a16="http://schemas.microsoft.com/office/drawing/2014/main" id="{64E09D35-30FF-8A48-93D7-D1F37CCBF5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672C3-0B78-4F43-876E-EA5B5ADFCF73}"/>
              </a:ext>
            </a:extLst>
          </p:cNvPr>
          <p:cNvSpPr>
            <a:spLocks noGrp="1"/>
          </p:cNvSpPr>
          <p:nvPr>
            <p:ph type="sldNum" sz="quarter" idx="12"/>
          </p:nvPr>
        </p:nvSpPr>
        <p:spPr/>
        <p:txBody>
          <a:bodyPr/>
          <a:lstStyle/>
          <a:p>
            <a:fld id="{7E1B1B60-6578-1646-A6CA-3B72EE6C0EA5}" type="slidenum">
              <a:rPr lang="en-US" smtClean="0"/>
              <a:t>‹#›</a:t>
            </a:fld>
            <a:endParaRPr lang="en-US"/>
          </a:p>
        </p:txBody>
      </p:sp>
    </p:spTree>
    <p:extLst>
      <p:ext uri="{BB962C8B-B14F-4D97-AF65-F5344CB8AC3E}">
        <p14:creationId xmlns:p14="http://schemas.microsoft.com/office/powerpoint/2010/main" val="3665597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9E1A1A-20DB-9F4A-9A55-2D212648FF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D7A4F-445C-5147-B825-8A4CB463ED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E8661-F2AD-BB4E-A9AA-1DBC2CB7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6ADEE-71E2-5F46-8F8B-FFAC44824AA4}" type="datetimeFigureOut">
              <a:rPr lang="en-US" smtClean="0"/>
              <a:t>8/20/20</a:t>
            </a:fld>
            <a:endParaRPr lang="en-US"/>
          </a:p>
        </p:txBody>
      </p:sp>
      <p:sp>
        <p:nvSpPr>
          <p:cNvPr id="5" name="Footer Placeholder 4">
            <a:extLst>
              <a:ext uri="{FF2B5EF4-FFF2-40B4-BE49-F238E27FC236}">
                <a16:creationId xmlns:a16="http://schemas.microsoft.com/office/drawing/2014/main" id="{C0EB9581-B544-534B-B5AE-844D5EB5F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A8355-C617-4046-AFEC-14CFF78747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B1B60-6578-1646-A6CA-3B72EE6C0EA5}" type="slidenum">
              <a:rPr lang="en-US" smtClean="0"/>
              <a:t>‹#›</a:t>
            </a:fld>
            <a:endParaRPr lang="en-US"/>
          </a:p>
        </p:txBody>
      </p:sp>
    </p:spTree>
    <p:extLst>
      <p:ext uri="{BB962C8B-B14F-4D97-AF65-F5344CB8AC3E}">
        <p14:creationId xmlns:p14="http://schemas.microsoft.com/office/powerpoint/2010/main" val="866282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6.png"/><Relationship Id="rId21" Type="http://schemas.openxmlformats.org/officeDocument/2006/relationships/image" Target="../media/image20.png"/><Relationship Id="rId34" Type="http://schemas.openxmlformats.org/officeDocument/2006/relationships/hyperlink" Target="mailto:n475@cornell.edu" TargetMode="External"/><Relationship Id="rId42" Type="http://schemas.openxmlformats.org/officeDocument/2006/relationships/image" Target="../media/image39.tiff"/><Relationship Id="rId47" Type="http://schemas.openxmlformats.org/officeDocument/2006/relationships/image" Target="../media/image44.emf"/><Relationship Id="rId50" Type="http://schemas.openxmlformats.org/officeDocument/2006/relationships/image" Target="../media/image47.png"/><Relationship Id="rId55" Type="http://schemas.openxmlformats.org/officeDocument/2006/relationships/image" Target="../media/image52.png"/><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5.png"/><Relationship Id="rId29" Type="http://schemas.openxmlformats.org/officeDocument/2006/relationships/image" Target="../media/image28.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4.png"/><Relationship Id="rId40" Type="http://schemas.openxmlformats.org/officeDocument/2006/relationships/image" Target="../media/image37.png"/><Relationship Id="rId45" Type="http://schemas.openxmlformats.org/officeDocument/2006/relationships/image" Target="../media/image42.tiff"/><Relationship Id="rId53" Type="http://schemas.openxmlformats.org/officeDocument/2006/relationships/image" Target="../media/image50.png"/><Relationship Id="rId58" Type="http://schemas.openxmlformats.org/officeDocument/2006/relationships/image" Target="../media/image55.tiff"/><Relationship Id="rId5" Type="http://schemas.openxmlformats.org/officeDocument/2006/relationships/image" Target="../media/image4.png"/><Relationship Id="rId61" Type="http://schemas.openxmlformats.org/officeDocument/2006/relationships/image" Target="../media/image58.png"/><Relationship Id="rId19" Type="http://schemas.openxmlformats.org/officeDocument/2006/relationships/image" Target="../media/image1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2.png"/><Relationship Id="rId43" Type="http://schemas.openxmlformats.org/officeDocument/2006/relationships/image" Target="../media/image40.emf"/><Relationship Id="rId48" Type="http://schemas.openxmlformats.org/officeDocument/2006/relationships/image" Target="../media/image45.emf"/><Relationship Id="rId56" Type="http://schemas.openxmlformats.org/officeDocument/2006/relationships/image" Target="../media/image53.png"/><Relationship Id="rId8" Type="http://schemas.openxmlformats.org/officeDocument/2006/relationships/image" Target="../media/image7.png"/><Relationship Id="rId51" Type="http://schemas.openxmlformats.org/officeDocument/2006/relationships/image" Target="../media/image48.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hyperlink" Target="mailto:nleclerc@lbl.gov" TargetMode="External"/><Relationship Id="rId38" Type="http://schemas.openxmlformats.org/officeDocument/2006/relationships/image" Target="../media/image35.png"/><Relationship Id="rId46" Type="http://schemas.openxmlformats.org/officeDocument/2006/relationships/image" Target="../media/image43.emf"/><Relationship Id="rId59" Type="http://schemas.openxmlformats.org/officeDocument/2006/relationships/image" Target="../media/image56.png"/><Relationship Id="rId20" Type="http://schemas.openxmlformats.org/officeDocument/2006/relationships/image" Target="../media/image19.png"/><Relationship Id="rId41" Type="http://schemas.openxmlformats.org/officeDocument/2006/relationships/image" Target="../media/image38.png"/><Relationship Id="rId54" Type="http://schemas.openxmlformats.org/officeDocument/2006/relationships/image" Target="../media/image51.emf"/><Relationship Id="rId1" Type="http://schemas.openxmlformats.org/officeDocument/2006/relationships/slideLayout" Target="../slideLayouts/slideLayout1.xml"/><Relationship Id="rId6"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3.tiff"/><Relationship Id="rId49" Type="http://schemas.openxmlformats.org/officeDocument/2006/relationships/image" Target="../media/image46.png"/><Relationship Id="rId57" Type="http://schemas.openxmlformats.org/officeDocument/2006/relationships/image" Target="../media/image54.tiff"/><Relationship Id="rId10" Type="http://schemas.openxmlformats.org/officeDocument/2006/relationships/image" Target="../media/image9.png"/><Relationship Id="rId31" Type="http://schemas.openxmlformats.org/officeDocument/2006/relationships/image" Target="../media/image30.png"/><Relationship Id="rId44" Type="http://schemas.openxmlformats.org/officeDocument/2006/relationships/image" Target="../media/image41.emf"/><Relationship Id="rId52" Type="http://schemas.openxmlformats.org/officeDocument/2006/relationships/image" Target="../media/image49.emf"/><Relationship Id="rId6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34" Type="http://schemas.openxmlformats.org/officeDocument/2006/relationships/image" Target="../media/image3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6.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3.tiff"/><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9" Type="http://schemas.openxmlformats.org/officeDocument/2006/relationships/image" Target="../media/image57.png"/><Relationship Id="rId21" Type="http://schemas.openxmlformats.org/officeDocument/2006/relationships/image" Target="../media/image22.png"/><Relationship Id="rId34" Type="http://schemas.openxmlformats.org/officeDocument/2006/relationships/image" Target="../media/image52.png"/><Relationship Id="rId7" Type="http://schemas.openxmlformats.org/officeDocument/2006/relationships/image" Target="../media/image32.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51.emf"/><Relationship Id="rId38" Type="http://schemas.openxmlformats.org/officeDocument/2006/relationships/image" Target="../media/image5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50.png"/><Relationship Id="rId37" Type="http://schemas.openxmlformats.org/officeDocument/2006/relationships/image" Target="../media/image55.tiff"/><Relationship Id="rId40" Type="http://schemas.openxmlformats.org/officeDocument/2006/relationships/image" Target="../media/image58.png"/><Relationship Id="rId5" Type="http://schemas.openxmlformats.org/officeDocument/2006/relationships/image" Target="../media/image7.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36" Type="http://schemas.openxmlformats.org/officeDocument/2006/relationships/image" Target="../media/image54.tiff"/><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59.emf"/><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53.png"/><Relationship Id="rId8" Type="http://schemas.openxmlformats.org/officeDocument/2006/relationships/image" Target="../media/image9.pn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8.png"/><Relationship Id="rId21" Type="http://schemas.openxmlformats.org/officeDocument/2006/relationships/image" Target="../media/image23.png"/><Relationship Id="rId34" Type="http://schemas.openxmlformats.org/officeDocument/2006/relationships/image" Target="../media/image61.emf"/><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42.tiff"/><Relationship Id="rId38" Type="http://schemas.openxmlformats.org/officeDocument/2006/relationships/image" Target="../media/image65.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60.emf"/><Relationship Id="rId37" Type="http://schemas.openxmlformats.org/officeDocument/2006/relationships/image" Target="../media/image64.png"/><Relationship Id="rId5"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63.emf"/><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40.emf"/><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9.tiff"/><Relationship Id="rId35" Type="http://schemas.openxmlformats.org/officeDocument/2006/relationships/image" Target="../media/image62.emf"/><Relationship Id="rId8" Type="http://schemas.openxmlformats.org/officeDocument/2006/relationships/image" Target="../media/image10.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32.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7.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EE076F-0205-624F-95DE-450D1C908785}"/>
              </a:ext>
            </a:extLst>
          </p:cNvPr>
          <p:cNvSpPr/>
          <p:nvPr/>
        </p:nvSpPr>
        <p:spPr>
          <a:xfrm>
            <a:off x="0" y="5998980"/>
            <a:ext cx="12192000" cy="859019"/>
          </a:xfrm>
          <a:prstGeom prst="rect">
            <a:avLst/>
          </a:prstGeom>
          <a:solidFill>
            <a:srgbClr val="04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03B51E0F-E827-9E46-BC17-FFD6B83D39CB}"/>
              </a:ext>
            </a:extLst>
          </p:cNvPr>
          <p:cNvPicPr>
            <a:picLocks noChangeAspect="1"/>
          </p:cNvPicPr>
          <p:nvPr/>
        </p:nvPicPr>
        <p:blipFill>
          <a:blip r:embed="rId2"/>
          <a:srcRect/>
          <a:stretch/>
        </p:blipFill>
        <p:spPr>
          <a:xfrm>
            <a:off x="203206" y="6050459"/>
            <a:ext cx="1672778" cy="639716"/>
          </a:xfrm>
          <a:prstGeom prst="rect">
            <a:avLst/>
          </a:prstGeom>
        </p:spPr>
      </p:pic>
      <p:pic>
        <p:nvPicPr>
          <p:cNvPr id="7" name="Picture 6" descr="U.S. Department of Energy Office of Science logo, white text on blue background">
            <a:extLst>
              <a:ext uri="{FF2B5EF4-FFF2-40B4-BE49-F238E27FC236}">
                <a16:creationId xmlns:a16="http://schemas.microsoft.com/office/drawing/2014/main" id="{7D49C540-669D-5C4D-99B3-6C09A6757D32}"/>
              </a:ext>
            </a:extLst>
          </p:cNvPr>
          <p:cNvPicPr>
            <a:picLocks noChangeAspect="1"/>
          </p:cNvPicPr>
          <p:nvPr/>
        </p:nvPicPr>
        <p:blipFill>
          <a:blip r:embed="rId3"/>
          <a:stretch>
            <a:fillRect/>
          </a:stretch>
        </p:blipFill>
        <p:spPr>
          <a:xfrm>
            <a:off x="4963141" y="6194957"/>
            <a:ext cx="2756080" cy="462629"/>
          </a:xfrm>
          <a:prstGeom prst="rect">
            <a:avLst/>
          </a:prstGeom>
        </p:spPr>
      </p:pic>
      <p:pic>
        <p:nvPicPr>
          <p:cNvPr id="8" name="Picture 7" descr="Berkeley Lab logo, white text on blue background">
            <a:extLst>
              <a:ext uri="{FF2B5EF4-FFF2-40B4-BE49-F238E27FC236}">
                <a16:creationId xmlns:a16="http://schemas.microsoft.com/office/drawing/2014/main" id="{1201FDBA-F1A9-AA49-AAF6-F5BD10D0BC9A}"/>
              </a:ext>
            </a:extLst>
          </p:cNvPr>
          <p:cNvPicPr>
            <a:picLocks noChangeAspect="1"/>
          </p:cNvPicPr>
          <p:nvPr/>
        </p:nvPicPr>
        <p:blipFill>
          <a:blip r:embed="rId4"/>
          <a:stretch>
            <a:fillRect/>
          </a:stretch>
        </p:blipFill>
        <p:spPr>
          <a:xfrm>
            <a:off x="2218822" y="6080111"/>
            <a:ext cx="2567879" cy="580413"/>
          </a:xfrm>
          <a:prstGeom prst="rect">
            <a:avLst/>
          </a:prstGeom>
        </p:spPr>
      </p:pic>
      <p:pic>
        <p:nvPicPr>
          <p:cNvPr id="1025" name="Picture 1" descr="page1image962359568">
            <a:extLst>
              <a:ext uri="{FF2B5EF4-FFF2-40B4-BE49-F238E27FC236}">
                <a16:creationId xmlns:a16="http://schemas.microsoft.com/office/drawing/2014/main" id="{33EA4233-61E5-834E-96D8-8BDAF172D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8457" y="5998981"/>
            <a:ext cx="854583" cy="8545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1004962464">
            <a:extLst>
              <a:ext uri="{FF2B5EF4-FFF2-40B4-BE49-F238E27FC236}">
                <a16:creationId xmlns:a16="http://schemas.microsoft.com/office/drawing/2014/main" id="{728419CE-8CA0-2E41-AD99-1F2CCE900A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1005061216">
            <a:extLst>
              <a:ext uri="{FF2B5EF4-FFF2-40B4-BE49-F238E27FC236}">
                <a16:creationId xmlns:a16="http://schemas.microsoft.com/office/drawing/2014/main" id="{DFD9F05E-86C8-C242-9043-8C7F3A353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image1004868464">
            <a:extLst>
              <a:ext uri="{FF2B5EF4-FFF2-40B4-BE49-F238E27FC236}">
                <a16:creationId xmlns:a16="http://schemas.microsoft.com/office/drawing/2014/main" id="{57456545-0E8F-FB44-ADE2-ABD2D19A78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5470" y="5915475"/>
            <a:ext cx="254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1image1005195008">
            <a:extLst>
              <a:ext uri="{FF2B5EF4-FFF2-40B4-BE49-F238E27FC236}">
                <a16:creationId xmlns:a16="http://schemas.microsoft.com/office/drawing/2014/main" id="{8288AA7F-87B1-7B41-8C9C-393A39D447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1image1004828672">
            <a:extLst>
              <a:ext uri="{FF2B5EF4-FFF2-40B4-BE49-F238E27FC236}">
                <a16:creationId xmlns:a16="http://schemas.microsoft.com/office/drawing/2014/main" id="{B1C3A11C-573D-2649-9C11-E89034C64B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5470" y="5915475"/>
            <a:ext cx="50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1image1005028192">
            <a:extLst>
              <a:ext uri="{FF2B5EF4-FFF2-40B4-BE49-F238E27FC236}">
                <a16:creationId xmlns:a16="http://schemas.microsoft.com/office/drawing/2014/main" id="{745A979F-19CB-E841-8DDC-0E46313C3C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5470" y="5915475"/>
            <a:ext cx="88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ge1image1017212368">
            <a:extLst>
              <a:ext uri="{FF2B5EF4-FFF2-40B4-BE49-F238E27FC236}">
                <a16:creationId xmlns:a16="http://schemas.microsoft.com/office/drawing/2014/main" id="{6A71301B-1176-BF41-A81A-35EA0DC78C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age1image1017344032">
            <a:extLst>
              <a:ext uri="{FF2B5EF4-FFF2-40B4-BE49-F238E27FC236}">
                <a16:creationId xmlns:a16="http://schemas.microsoft.com/office/drawing/2014/main" id="{07D7F96A-6E2A-2749-A146-1E5925765B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ge1image1017293152">
            <a:extLst>
              <a:ext uri="{FF2B5EF4-FFF2-40B4-BE49-F238E27FC236}">
                <a16:creationId xmlns:a16="http://schemas.microsoft.com/office/drawing/2014/main" id="{FA8AAF3B-D983-E448-A0B6-4CD5399989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page1image1017602032">
            <a:extLst>
              <a:ext uri="{FF2B5EF4-FFF2-40B4-BE49-F238E27FC236}">
                <a16:creationId xmlns:a16="http://schemas.microsoft.com/office/drawing/2014/main" id="{989417A6-AF72-3946-8B65-5461EB217D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page1image1017701856">
            <a:extLst>
              <a:ext uri="{FF2B5EF4-FFF2-40B4-BE49-F238E27FC236}">
                <a16:creationId xmlns:a16="http://schemas.microsoft.com/office/drawing/2014/main" id="{D52ED785-6C7B-9D43-8AE0-6A19C49FE6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ge1image1017231920">
            <a:extLst>
              <a:ext uri="{FF2B5EF4-FFF2-40B4-BE49-F238E27FC236}">
                <a16:creationId xmlns:a16="http://schemas.microsoft.com/office/drawing/2014/main" id="{0DC04F77-3331-E24D-833B-215C609D27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page1image1017389760">
            <a:extLst>
              <a:ext uri="{FF2B5EF4-FFF2-40B4-BE49-F238E27FC236}">
                <a16:creationId xmlns:a16="http://schemas.microsoft.com/office/drawing/2014/main" id="{213F3122-2A0F-4B42-A1A1-DC738BB127C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age1image1017494128">
            <a:extLst>
              <a:ext uri="{FF2B5EF4-FFF2-40B4-BE49-F238E27FC236}">
                <a16:creationId xmlns:a16="http://schemas.microsoft.com/office/drawing/2014/main" id="{03C51F4B-A6FE-8245-AFE8-00B3C938809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page1image1017688784">
            <a:extLst>
              <a:ext uri="{FF2B5EF4-FFF2-40B4-BE49-F238E27FC236}">
                <a16:creationId xmlns:a16="http://schemas.microsoft.com/office/drawing/2014/main" id="{341AB210-9CD9-4047-A913-F631D9EC43C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age1image1017632112">
            <a:extLst>
              <a:ext uri="{FF2B5EF4-FFF2-40B4-BE49-F238E27FC236}">
                <a16:creationId xmlns:a16="http://schemas.microsoft.com/office/drawing/2014/main" id="{46377581-0BA2-D54F-AA7E-EC3D3E30BB9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75470" y="5915475"/>
            <a:ext cx="635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page1image1017613072">
            <a:extLst>
              <a:ext uri="{FF2B5EF4-FFF2-40B4-BE49-F238E27FC236}">
                <a16:creationId xmlns:a16="http://schemas.microsoft.com/office/drawing/2014/main" id="{F37C8BA3-A8D4-DE49-8A4A-2134F981247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age1image1017375392">
            <a:extLst>
              <a:ext uri="{FF2B5EF4-FFF2-40B4-BE49-F238E27FC236}">
                <a16:creationId xmlns:a16="http://schemas.microsoft.com/office/drawing/2014/main" id="{EA07FD38-17E2-F844-AF95-11767C7C934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page1image1017197360">
            <a:extLst>
              <a:ext uri="{FF2B5EF4-FFF2-40B4-BE49-F238E27FC236}">
                <a16:creationId xmlns:a16="http://schemas.microsoft.com/office/drawing/2014/main" id="{1842498C-BD6B-394D-B96F-949A7D20B0A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age1image1017371056">
            <a:extLst>
              <a:ext uri="{FF2B5EF4-FFF2-40B4-BE49-F238E27FC236}">
                <a16:creationId xmlns:a16="http://schemas.microsoft.com/office/drawing/2014/main" id="{AE6BB2DE-FB42-264B-B613-5C8028A7288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page1image1017322736">
            <a:extLst>
              <a:ext uri="{FF2B5EF4-FFF2-40B4-BE49-F238E27FC236}">
                <a16:creationId xmlns:a16="http://schemas.microsoft.com/office/drawing/2014/main" id="{F1BBA7DB-E308-2645-BA40-AC68674D836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age1image1017323168">
            <a:extLst>
              <a:ext uri="{FF2B5EF4-FFF2-40B4-BE49-F238E27FC236}">
                <a16:creationId xmlns:a16="http://schemas.microsoft.com/office/drawing/2014/main" id="{CA154F20-E0D0-0E4A-A9FB-1E2737A6F01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page1image1005440928">
            <a:extLst>
              <a:ext uri="{FF2B5EF4-FFF2-40B4-BE49-F238E27FC236}">
                <a16:creationId xmlns:a16="http://schemas.microsoft.com/office/drawing/2014/main" id="{E8EFDE62-84EC-3B41-93D9-F877C63EA78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5470" y="5915475"/>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page1image1005446496">
            <a:extLst>
              <a:ext uri="{FF2B5EF4-FFF2-40B4-BE49-F238E27FC236}">
                <a16:creationId xmlns:a16="http://schemas.microsoft.com/office/drawing/2014/main" id="{5F460695-4663-3B4A-9A47-2628353D7BB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age1image1005332560">
            <a:extLst>
              <a:ext uri="{FF2B5EF4-FFF2-40B4-BE49-F238E27FC236}">
                <a16:creationId xmlns:a16="http://schemas.microsoft.com/office/drawing/2014/main" id="{1D40BC01-C874-F941-B4AA-05412278A05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75470" y="5915475"/>
            <a:ext cx="381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page1image1005004928">
            <a:extLst>
              <a:ext uri="{FF2B5EF4-FFF2-40B4-BE49-F238E27FC236}">
                <a16:creationId xmlns:a16="http://schemas.microsoft.com/office/drawing/2014/main" id="{1A64091A-39AA-074D-BDF8-CB8E7773DE4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age1image1004975696">
            <a:extLst>
              <a:ext uri="{FF2B5EF4-FFF2-40B4-BE49-F238E27FC236}">
                <a16:creationId xmlns:a16="http://schemas.microsoft.com/office/drawing/2014/main" id="{5694DEAA-5111-3A48-A728-6549EDF3D1F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id="{904C4E49-9896-0F4F-BD9C-C6B5D253FCB3}"/>
              </a:ext>
            </a:extLst>
          </p:cNvPr>
          <p:cNvSpPr/>
          <p:nvPr/>
        </p:nvSpPr>
        <p:spPr>
          <a:xfrm>
            <a:off x="0" y="-1"/>
            <a:ext cx="12192000" cy="1088466"/>
          </a:xfrm>
          <a:prstGeom prst="rect">
            <a:avLst/>
          </a:prstGeom>
          <a:solidFill>
            <a:srgbClr val="04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3CDAC8B0-6BB9-E349-8E5F-8E6A1A21ECE5}"/>
              </a:ext>
            </a:extLst>
          </p:cNvPr>
          <p:cNvSpPr txBox="1"/>
          <p:nvPr/>
        </p:nvSpPr>
        <p:spPr>
          <a:xfrm>
            <a:off x="203206" y="9664"/>
            <a:ext cx="13015258" cy="1292662"/>
          </a:xfrm>
          <a:prstGeom prst="rect">
            <a:avLst/>
          </a:prstGeom>
          <a:noFill/>
        </p:spPr>
        <p:txBody>
          <a:bodyPr wrap="square" rtlCol="0">
            <a:spAutoFit/>
          </a:bodyPr>
          <a:lstStyle/>
          <a:p>
            <a:r>
              <a:rPr lang="en-US" sz="2400" b="1" dirty="0">
                <a:solidFill>
                  <a:schemeClr val="bg1"/>
                </a:solidFill>
                <a:latin typeface="Helvetica" pitchFamily="2" charset="0"/>
              </a:rPr>
              <a:t>Electric field control single spins in complex oxides for energy-efficient logic</a:t>
            </a:r>
            <a:endParaRPr lang="en-US" sz="2000" b="0" dirty="0">
              <a:solidFill>
                <a:schemeClr val="bg1"/>
              </a:solidFill>
              <a:effectLst/>
              <a:latin typeface="Helvetica" pitchFamily="2" charset="0"/>
            </a:endParaRPr>
          </a:p>
          <a:p>
            <a:r>
              <a:rPr lang="en-US" b="1" dirty="0" err="1">
                <a:solidFill>
                  <a:schemeClr val="bg1"/>
                </a:solidFill>
                <a:latin typeface="Helvetica" pitchFamily="2" charset="0"/>
              </a:rPr>
              <a:t>Nima</a:t>
            </a:r>
            <a:r>
              <a:rPr lang="en-US" b="1" dirty="0">
                <a:solidFill>
                  <a:schemeClr val="bg1"/>
                </a:solidFill>
                <a:latin typeface="Helvetica" pitchFamily="2" charset="0"/>
              </a:rPr>
              <a:t> Leclerc</a:t>
            </a:r>
            <a:r>
              <a:rPr lang="en-US" b="1" baseline="30000" dirty="0">
                <a:solidFill>
                  <a:schemeClr val="bg1"/>
                </a:solidFill>
                <a:latin typeface="Helvetica" pitchFamily="2" charset="0"/>
              </a:rPr>
              <a:t>1, 2</a:t>
            </a:r>
            <a:r>
              <a:rPr lang="en-US" b="1" dirty="0">
                <a:solidFill>
                  <a:schemeClr val="bg1"/>
                </a:solidFill>
                <a:latin typeface="Helvetica" pitchFamily="2" charset="0"/>
              </a:rPr>
              <a:t> , Katherine </a:t>
            </a:r>
            <a:r>
              <a:rPr lang="en-US" b="1" dirty="0" err="1">
                <a:solidFill>
                  <a:schemeClr val="bg1"/>
                </a:solidFill>
                <a:latin typeface="Helvetica" pitchFamily="2" charset="0"/>
              </a:rPr>
              <a:t>Inzani</a:t>
            </a:r>
            <a:r>
              <a:rPr lang="en-US" b="1" baseline="30000" dirty="0">
                <a:solidFill>
                  <a:schemeClr val="bg1"/>
                </a:solidFill>
                <a:latin typeface="Helvetica" pitchFamily="2" charset="0"/>
              </a:rPr>
              <a:t> 1</a:t>
            </a:r>
            <a:r>
              <a:rPr lang="en-US" b="1" dirty="0">
                <a:solidFill>
                  <a:schemeClr val="bg1"/>
                </a:solidFill>
                <a:latin typeface="Helvetica" pitchFamily="2" charset="0"/>
              </a:rPr>
              <a:t>, </a:t>
            </a:r>
            <a:r>
              <a:rPr lang="en-US" b="1" dirty="0" err="1">
                <a:solidFill>
                  <a:schemeClr val="bg1"/>
                </a:solidFill>
                <a:latin typeface="Helvetica" pitchFamily="2" charset="0"/>
              </a:rPr>
              <a:t>Sinéad</a:t>
            </a:r>
            <a:r>
              <a:rPr lang="en-US" b="1" dirty="0">
                <a:solidFill>
                  <a:schemeClr val="bg1"/>
                </a:solidFill>
                <a:latin typeface="Helvetica" pitchFamily="2" charset="0"/>
              </a:rPr>
              <a:t> Griffin</a:t>
            </a:r>
            <a:r>
              <a:rPr lang="en-US" b="1" baseline="30000" dirty="0">
                <a:solidFill>
                  <a:schemeClr val="bg1"/>
                </a:solidFill>
                <a:latin typeface="Helvetica" pitchFamily="2" charset="0"/>
              </a:rPr>
              <a:t>.   Email: </a:t>
            </a:r>
            <a:r>
              <a:rPr lang="en-US" b="1" baseline="30000" dirty="0">
                <a:solidFill>
                  <a:schemeClr val="bg1"/>
                </a:solidFill>
                <a:latin typeface="Helvetica" pitchFamily="2" charset="0"/>
                <a:hlinkClick r:id="rId33"/>
              </a:rPr>
              <a:t>nleclerc@lbl.gov</a:t>
            </a:r>
            <a:r>
              <a:rPr lang="en-US" b="1" baseline="30000" dirty="0">
                <a:solidFill>
                  <a:schemeClr val="bg1"/>
                </a:solidFill>
                <a:latin typeface="Helvetica" pitchFamily="2" charset="0"/>
              </a:rPr>
              <a:t>, </a:t>
            </a:r>
            <a:r>
              <a:rPr lang="en-US" b="1" baseline="30000" dirty="0">
                <a:solidFill>
                  <a:schemeClr val="bg1"/>
                </a:solidFill>
                <a:latin typeface="Helvetica" pitchFamily="2" charset="0"/>
                <a:hlinkClick r:id="rId34"/>
              </a:rPr>
              <a:t>n475@cornell.edu</a:t>
            </a:r>
            <a:r>
              <a:rPr lang="en-US" b="1" baseline="30000" dirty="0">
                <a:solidFill>
                  <a:schemeClr val="bg1"/>
                </a:solidFill>
                <a:latin typeface="Helvetica" pitchFamily="2" charset="0"/>
              </a:rPr>
              <a:t> </a:t>
            </a:r>
            <a:r>
              <a:rPr lang="en-US" b="1" dirty="0">
                <a:solidFill>
                  <a:schemeClr val="bg1"/>
                </a:solidFill>
                <a:latin typeface="Helvetica" pitchFamily="2" charset="0"/>
              </a:rPr>
              <a:t> </a:t>
            </a:r>
          </a:p>
          <a:p>
            <a:r>
              <a:rPr lang="en-US" b="1" baseline="30000" dirty="0">
                <a:solidFill>
                  <a:schemeClr val="bg1"/>
                </a:solidFill>
                <a:latin typeface="Helvetica" pitchFamily="2" charset="0"/>
              </a:rPr>
              <a:t>1 </a:t>
            </a:r>
            <a:r>
              <a:rPr lang="en-US" b="1" dirty="0">
                <a:solidFill>
                  <a:schemeClr val="bg1"/>
                </a:solidFill>
                <a:latin typeface="Helvetica" pitchFamily="2" charset="0"/>
              </a:rPr>
              <a:t>Molecular Foundry, LBNL, Berkeley,  CA. </a:t>
            </a:r>
            <a:r>
              <a:rPr lang="en-US" b="1" baseline="30000" dirty="0">
                <a:solidFill>
                  <a:schemeClr val="bg1"/>
                </a:solidFill>
                <a:latin typeface="Helvetica" pitchFamily="2" charset="0"/>
              </a:rPr>
              <a:t>1</a:t>
            </a:r>
            <a:r>
              <a:rPr lang="en-US" b="1" dirty="0">
                <a:solidFill>
                  <a:schemeClr val="bg1"/>
                </a:solidFill>
                <a:latin typeface="Helvetica" pitchFamily="2" charset="0"/>
              </a:rPr>
              <a:t>Cornell University, Ithaca,  NY. </a:t>
            </a:r>
            <a:br>
              <a:rPr lang="en-US" dirty="0"/>
            </a:br>
            <a:endParaRPr lang="en-US" dirty="0"/>
          </a:p>
        </p:txBody>
      </p:sp>
      <p:grpSp>
        <p:nvGrpSpPr>
          <p:cNvPr id="146" name="Group 145">
            <a:extLst>
              <a:ext uri="{FF2B5EF4-FFF2-40B4-BE49-F238E27FC236}">
                <a16:creationId xmlns:a16="http://schemas.microsoft.com/office/drawing/2014/main" id="{4B190DC5-E78F-E942-9A5D-970698FF5D29}"/>
              </a:ext>
            </a:extLst>
          </p:cNvPr>
          <p:cNvGrpSpPr/>
          <p:nvPr/>
        </p:nvGrpSpPr>
        <p:grpSpPr>
          <a:xfrm>
            <a:off x="0" y="1088465"/>
            <a:ext cx="5372100" cy="2732097"/>
            <a:chOff x="0" y="-1"/>
            <a:chExt cx="13218464" cy="6409110"/>
          </a:xfrm>
        </p:grpSpPr>
        <p:pic>
          <p:nvPicPr>
            <p:cNvPr id="147" name="Picture 3" descr="page1image1004962464">
              <a:extLst>
                <a:ext uri="{FF2B5EF4-FFF2-40B4-BE49-F238E27FC236}">
                  <a16:creationId xmlns:a16="http://schemas.microsoft.com/office/drawing/2014/main" id="{2BCD63C7-1D5D-DA43-A012-431D119B5A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descr="page1image1005061216">
              <a:extLst>
                <a:ext uri="{FF2B5EF4-FFF2-40B4-BE49-F238E27FC236}">
                  <a16:creationId xmlns:a16="http://schemas.microsoft.com/office/drawing/2014/main" id="{47F6D3DE-687E-7848-84B3-6CBFC9FEE1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5" descr="page1image1004868464">
              <a:extLst>
                <a:ext uri="{FF2B5EF4-FFF2-40B4-BE49-F238E27FC236}">
                  <a16:creationId xmlns:a16="http://schemas.microsoft.com/office/drawing/2014/main" id="{22C4C80E-162C-634F-9542-907F8B9634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5470" y="5915475"/>
              <a:ext cx="254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 descr="page1image1005195008">
              <a:extLst>
                <a:ext uri="{FF2B5EF4-FFF2-40B4-BE49-F238E27FC236}">
                  <a16:creationId xmlns:a16="http://schemas.microsoft.com/office/drawing/2014/main" id="{7DE8AC47-4B66-DD49-A81B-C00DC85C0F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9" descr="page1image1004934848">
              <a:extLst>
                <a:ext uri="{FF2B5EF4-FFF2-40B4-BE49-F238E27FC236}">
                  <a16:creationId xmlns:a16="http://schemas.microsoft.com/office/drawing/2014/main" id="{66604B79-6FE0-4146-867C-E9F13B541F6F}"/>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475470" y="5915475"/>
              <a:ext cx="1143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2" descr="page1image1004828672">
              <a:extLst>
                <a:ext uri="{FF2B5EF4-FFF2-40B4-BE49-F238E27FC236}">
                  <a16:creationId xmlns:a16="http://schemas.microsoft.com/office/drawing/2014/main" id="{29CDF762-6252-F640-B04E-07A3F46E12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5470" y="5915475"/>
              <a:ext cx="50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3" descr="page1image1005028192">
              <a:extLst>
                <a:ext uri="{FF2B5EF4-FFF2-40B4-BE49-F238E27FC236}">
                  <a16:creationId xmlns:a16="http://schemas.microsoft.com/office/drawing/2014/main" id="{97D6E350-C73A-B942-AB66-43DAB3AF17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5470" y="5915475"/>
              <a:ext cx="88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4" descr="page1image1017212368">
              <a:extLst>
                <a:ext uri="{FF2B5EF4-FFF2-40B4-BE49-F238E27FC236}">
                  <a16:creationId xmlns:a16="http://schemas.microsoft.com/office/drawing/2014/main" id="{F62F63C5-2EBB-2148-80E9-752FFF6FB2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 descr="page1image1017344032">
              <a:extLst>
                <a:ext uri="{FF2B5EF4-FFF2-40B4-BE49-F238E27FC236}">
                  <a16:creationId xmlns:a16="http://schemas.microsoft.com/office/drawing/2014/main" id="{A59B8897-2E16-714F-9EEE-4A92CF55A5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8" descr="page1image1017293152">
              <a:extLst>
                <a:ext uri="{FF2B5EF4-FFF2-40B4-BE49-F238E27FC236}">
                  <a16:creationId xmlns:a16="http://schemas.microsoft.com/office/drawing/2014/main" id="{7DEFC98E-EAF3-B54C-AA3E-0E620DD26BA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9" descr="page1image1017602032">
              <a:extLst>
                <a:ext uri="{FF2B5EF4-FFF2-40B4-BE49-F238E27FC236}">
                  <a16:creationId xmlns:a16="http://schemas.microsoft.com/office/drawing/2014/main" id="{E804A8B0-EF07-2D40-A8BC-28086797992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1" descr="page1image1017701856">
              <a:extLst>
                <a:ext uri="{FF2B5EF4-FFF2-40B4-BE49-F238E27FC236}">
                  <a16:creationId xmlns:a16="http://schemas.microsoft.com/office/drawing/2014/main" id="{A63AD239-EAB0-8844-8CD2-5D3B1A737E2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page1image1017231920">
              <a:extLst>
                <a:ext uri="{FF2B5EF4-FFF2-40B4-BE49-F238E27FC236}">
                  <a16:creationId xmlns:a16="http://schemas.microsoft.com/office/drawing/2014/main" id="{0BEFED32-B0DA-C548-ADC6-7A9E3DDA5D9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3" descr="page1image1017389760">
              <a:extLst>
                <a:ext uri="{FF2B5EF4-FFF2-40B4-BE49-F238E27FC236}">
                  <a16:creationId xmlns:a16="http://schemas.microsoft.com/office/drawing/2014/main" id="{2000766F-7423-574F-9D96-987B9C8F2F5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24" descr="page1image1017494128">
              <a:extLst>
                <a:ext uri="{FF2B5EF4-FFF2-40B4-BE49-F238E27FC236}">
                  <a16:creationId xmlns:a16="http://schemas.microsoft.com/office/drawing/2014/main" id="{A98DA200-A3DD-CE47-B3C7-0F9E759164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5" descr="page1image1017688784">
              <a:extLst>
                <a:ext uri="{FF2B5EF4-FFF2-40B4-BE49-F238E27FC236}">
                  <a16:creationId xmlns:a16="http://schemas.microsoft.com/office/drawing/2014/main" id="{8422D4B8-CE1C-E44E-B49E-8BBF6702880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6" descr="page1image1017632112">
              <a:extLst>
                <a:ext uri="{FF2B5EF4-FFF2-40B4-BE49-F238E27FC236}">
                  <a16:creationId xmlns:a16="http://schemas.microsoft.com/office/drawing/2014/main" id="{B2F0A5E6-FF8F-E445-B748-7FEC2727BF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75470" y="5915475"/>
              <a:ext cx="635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7" descr="page1image1017613072">
              <a:extLst>
                <a:ext uri="{FF2B5EF4-FFF2-40B4-BE49-F238E27FC236}">
                  <a16:creationId xmlns:a16="http://schemas.microsoft.com/office/drawing/2014/main" id="{928E2072-F8C8-E148-AB9A-184175C16E4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8" descr="page1image1017375392">
              <a:extLst>
                <a:ext uri="{FF2B5EF4-FFF2-40B4-BE49-F238E27FC236}">
                  <a16:creationId xmlns:a16="http://schemas.microsoft.com/office/drawing/2014/main" id="{EECF7BE9-C137-3B4E-8230-C870BF47788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9" descr="page1image1017197360">
              <a:extLst>
                <a:ext uri="{FF2B5EF4-FFF2-40B4-BE49-F238E27FC236}">
                  <a16:creationId xmlns:a16="http://schemas.microsoft.com/office/drawing/2014/main" id="{B8A3EDBC-ED2A-ED47-BDA0-3C18CFA4CF3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30" descr="page1image1017371056">
              <a:extLst>
                <a:ext uri="{FF2B5EF4-FFF2-40B4-BE49-F238E27FC236}">
                  <a16:creationId xmlns:a16="http://schemas.microsoft.com/office/drawing/2014/main" id="{E56EBD0A-DBCF-5B47-8BBF-8AA18FE7BAA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31" descr="page1image1017322736">
              <a:extLst>
                <a:ext uri="{FF2B5EF4-FFF2-40B4-BE49-F238E27FC236}">
                  <a16:creationId xmlns:a16="http://schemas.microsoft.com/office/drawing/2014/main" id="{F96CE44D-0E1A-CC49-A621-74590466F6A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32" descr="page1image1017323168">
              <a:extLst>
                <a:ext uri="{FF2B5EF4-FFF2-40B4-BE49-F238E27FC236}">
                  <a16:creationId xmlns:a16="http://schemas.microsoft.com/office/drawing/2014/main" id="{7A1F34B1-4187-764E-8FBB-C6DB86780BD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33" descr="page1image1005440928">
              <a:extLst>
                <a:ext uri="{FF2B5EF4-FFF2-40B4-BE49-F238E27FC236}">
                  <a16:creationId xmlns:a16="http://schemas.microsoft.com/office/drawing/2014/main" id="{2BA27CCE-C371-D045-BBAD-C4A5EFE126C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5470" y="5915475"/>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35" descr="page1image1005446496">
              <a:extLst>
                <a:ext uri="{FF2B5EF4-FFF2-40B4-BE49-F238E27FC236}">
                  <a16:creationId xmlns:a16="http://schemas.microsoft.com/office/drawing/2014/main" id="{4357F49E-6E6B-A94C-AF19-4745D2EC2F6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36" descr="page1image1005332560">
              <a:extLst>
                <a:ext uri="{FF2B5EF4-FFF2-40B4-BE49-F238E27FC236}">
                  <a16:creationId xmlns:a16="http://schemas.microsoft.com/office/drawing/2014/main" id="{20FA4153-4A41-F94E-B8C0-000D400E048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75470" y="5915475"/>
              <a:ext cx="381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37" descr="page1image1005004928">
              <a:extLst>
                <a:ext uri="{FF2B5EF4-FFF2-40B4-BE49-F238E27FC236}">
                  <a16:creationId xmlns:a16="http://schemas.microsoft.com/office/drawing/2014/main" id="{DBB642A4-677F-8842-B1F6-98C6FB00FDF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38" descr="page1image1004975696">
              <a:extLst>
                <a:ext uri="{FF2B5EF4-FFF2-40B4-BE49-F238E27FC236}">
                  <a16:creationId xmlns:a16="http://schemas.microsoft.com/office/drawing/2014/main" id="{E3C0FCF7-4CA9-9B4F-BBA6-B0C34BBF9D8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sp>
          <p:nvSpPr>
            <p:cNvPr id="175" name="Rectangle 174">
              <a:extLst>
                <a:ext uri="{FF2B5EF4-FFF2-40B4-BE49-F238E27FC236}">
                  <a16:creationId xmlns:a16="http://schemas.microsoft.com/office/drawing/2014/main" id="{EC536CD5-AE2E-EF44-985B-6535662EE0BB}"/>
                </a:ext>
              </a:extLst>
            </p:cNvPr>
            <p:cNvSpPr/>
            <p:nvPr/>
          </p:nvSpPr>
          <p:spPr>
            <a:xfrm>
              <a:off x="0" y="-1"/>
              <a:ext cx="12192000" cy="533855"/>
            </a:xfrm>
            <a:prstGeom prst="rect">
              <a:avLst/>
            </a:prstGeom>
            <a:solidFill>
              <a:srgbClr val="04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 name="TextBox 175">
              <a:extLst>
                <a:ext uri="{FF2B5EF4-FFF2-40B4-BE49-F238E27FC236}">
                  <a16:creationId xmlns:a16="http://schemas.microsoft.com/office/drawing/2014/main" id="{AE8F6828-1365-EC47-93F3-89C24C66ACD7}"/>
                </a:ext>
              </a:extLst>
            </p:cNvPr>
            <p:cNvSpPr txBox="1"/>
            <p:nvPr/>
          </p:nvSpPr>
          <p:spPr>
            <a:xfrm>
              <a:off x="203206" y="9664"/>
              <a:ext cx="13015258" cy="1551114"/>
            </a:xfrm>
            <a:prstGeom prst="rect">
              <a:avLst/>
            </a:prstGeom>
            <a:noFill/>
          </p:spPr>
          <p:txBody>
            <a:bodyPr wrap="square" rtlCol="0">
              <a:spAutoFit/>
            </a:bodyPr>
            <a:lstStyle/>
            <a:p>
              <a:r>
                <a:rPr lang="en-US" sz="1050" b="1" dirty="0">
                  <a:solidFill>
                    <a:schemeClr val="bg1"/>
                  </a:solidFill>
                  <a:latin typeface="Helvetica" pitchFamily="2" charset="0"/>
                </a:rPr>
                <a:t>Introduction </a:t>
              </a:r>
            </a:p>
            <a:p>
              <a:br>
                <a:rPr lang="en-US" dirty="0"/>
              </a:br>
              <a:endParaRPr lang="en-US" dirty="0"/>
            </a:p>
          </p:txBody>
        </p:sp>
        <p:pic>
          <p:nvPicPr>
            <p:cNvPr id="177" name="Picture 176">
              <a:extLst>
                <a:ext uri="{FF2B5EF4-FFF2-40B4-BE49-F238E27FC236}">
                  <a16:creationId xmlns:a16="http://schemas.microsoft.com/office/drawing/2014/main" id="{4EEC48E0-3D48-2749-897E-DD65633D71CD}"/>
                </a:ext>
              </a:extLst>
            </p:cNvPr>
            <p:cNvPicPr>
              <a:picLocks noChangeAspect="1"/>
            </p:cNvPicPr>
            <p:nvPr/>
          </p:nvPicPr>
          <p:blipFill>
            <a:blip r:embed="rId36"/>
            <a:stretch>
              <a:fillRect/>
            </a:stretch>
          </p:blipFill>
          <p:spPr>
            <a:xfrm>
              <a:off x="203206" y="812490"/>
              <a:ext cx="3513722" cy="2760781"/>
            </a:xfrm>
            <a:prstGeom prst="rect">
              <a:avLst/>
            </a:prstGeom>
          </p:spPr>
        </p:pic>
        <p:grpSp>
          <p:nvGrpSpPr>
            <p:cNvPr id="178" name="Group 177">
              <a:extLst>
                <a:ext uri="{FF2B5EF4-FFF2-40B4-BE49-F238E27FC236}">
                  <a16:creationId xmlns:a16="http://schemas.microsoft.com/office/drawing/2014/main" id="{50D78D88-6B9F-2B4A-ADD6-46ACDC580845}"/>
                </a:ext>
              </a:extLst>
            </p:cNvPr>
            <p:cNvGrpSpPr/>
            <p:nvPr/>
          </p:nvGrpSpPr>
          <p:grpSpPr>
            <a:xfrm>
              <a:off x="347071" y="3970118"/>
              <a:ext cx="11497857" cy="1410490"/>
              <a:chOff x="477907" y="3696553"/>
              <a:chExt cx="11497857" cy="1410490"/>
            </a:xfrm>
          </p:grpSpPr>
          <p:pic>
            <p:nvPicPr>
              <p:cNvPr id="186" name="Picture 185">
                <a:extLst>
                  <a:ext uri="{FF2B5EF4-FFF2-40B4-BE49-F238E27FC236}">
                    <a16:creationId xmlns:a16="http://schemas.microsoft.com/office/drawing/2014/main" id="{30FB36FC-42F1-E44C-BDD3-E29C12A06E11}"/>
                  </a:ext>
                </a:extLst>
              </p:cNvPr>
              <p:cNvPicPr/>
              <p:nvPr/>
            </p:nvPicPr>
            <p:blipFill>
              <a:blip r:embed="rId37"/>
              <a:stretch>
                <a:fillRect/>
              </a:stretch>
            </p:blipFill>
            <p:spPr>
              <a:xfrm>
                <a:off x="763109" y="3724110"/>
                <a:ext cx="1743327" cy="1355242"/>
              </a:xfrm>
              <a:prstGeom prst="rect">
                <a:avLst/>
              </a:prstGeom>
            </p:spPr>
          </p:pic>
          <p:sp>
            <p:nvSpPr>
              <p:cNvPr id="187" name="Rectangle 186">
                <a:extLst>
                  <a:ext uri="{FF2B5EF4-FFF2-40B4-BE49-F238E27FC236}">
                    <a16:creationId xmlns:a16="http://schemas.microsoft.com/office/drawing/2014/main" id="{0B8BA30D-FADC-4449-91BF-0B4225FC5BF2}"/>
                  </a:ext>
                </a:extLst>
              </p:cNvPr>
              <p:cNvSpPr/>
              <p:nvPr/>
            </p:nvSpPr>
            <p:spPr>
              <a:xfrm>
                <a:off x="477907" y="3696553"/>
                <a:ext cx="2425007" cy="141035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8" name="Picture 2" descr="Pierre Hirel - Ferroelectric perovskites">
                <a:extLst>
                  <a:ext uri="{FF2B5EF4-FFF2-40B4-BE49-F238E27FC236}">
                    <a16:creationId xmlns:a16="http://schemas.microsoft.com/office/drawing/2014/main" id="{E7822095-EDBA-2E4B-BB07-6B98F572AEC4}"/>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l="53699" t="1" r="30049" b="35771"/>
              <a:stretch/>
            </p:blipFill>
            <p:spPr bwMode="auto">
              <a:xfrm>
                <a:off x="4079424" y="3737516"/>
                <a:ext cx="1277418" cy="1262112"/>
              </a:xfrm>
              <a:prstGeom prst="rect">
                <a:avLst/>
              </a:prstGeom>
              <a:noFill/>
              <a:extLst>
                <a:ext uri="{909E8E84-426E-40DD-AFC4-6F175D3DCCD1}">
                  <a14:hiddenFill xmlns:a14="http://schemas.microsoft.com/office/drawing/2010/main">
                    <a:solidFill>
                      <a:srgbClr val="FFFFFF"/>
                    </a:solidFill>
                  </a14:hiddenFill>
                </a:ext>
              </a:extLst>
            </p:spPr>
          </p:pic>
          <p:sp>
            <p:nvSpPr>
              <p:cNvPr id="189" name="Right Arrow 188">
                <a:extLst>
                  <a:ext uri="{FF2B5EF4-FFF2-40B4-BE49-F238E27FC236}">
                    <a16:creationId xmlns:a16="http://schemas.microsoft.com/office/drawing/2014/main" id="{12BA48A6-51E8-DC43-ABE8-7501CC3A4F2B}"/>
                  </a:ext>
                </a:extLst>
              </p:cNvPr>
              <p:cNvSpPr/>
              <p:nvPr/>
            </p:nvSpPr>
            <p:spPr>
              <a:xfrm>
                <a:off x="3066930" y="4184139"/>
                <a:ext cx="357579" cy="368866"/>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Right Arrow 189">
                <a:extLst>
                  <a:ext uri="{FF2B5EF4-FFF2-40B4-BE49-F238E27FC236}">
                    <a16:creationId xmlns:a16="http://schemas.microsoft.com/office/drawing/2014/main" id="{2ECE9791-7C0B-9E48-B4FF-88C06FAB8ED6}"/>
                  </a:ext>
                </a:extLst>
              </p:cNvPr>
              <p:cNvSpPr/>
              <p:nvPr/>
            </p:nvSpPr>
            <p:spPr>
              <a:xfrm>
                <a:off x="6082304" y="4137171"/>
                <a:ext cx="357579" cy="368866"/>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Rectangle 190">
                <a:extLst>
                  <a:ext uri="{FF2B5EF4-FFF2-40B4-BE49-F238E27FC236}">
                    <a16:creationId xmlns:a16="http://schemas.microsoft.com/office/drawing/2014/main" id="{960A6C46-239E-AD4D-B94A-41D06E534521}"/>
                  </a:ext>
                </a:extLst>
              </p:cNvPr>
              <p:cNvSpPr/>
              <p:nvPr/>
            </p:nvSpPr>
            <p:spPr>
              <a:xfrm>
                <a:off x="3492329" y="3696553"/>
                <a:ext cx="2425007" cy="141035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Rectangle 191">
                <a:extLst>
                  <a:ext uri="{FF2B5EF4-FFF2-40B4-BE49-F238E27FC236}">
                    <a16:creationId xmlns:a16="http://schemas.microsoft.com/office/drawing/2014/main" id="{DCE7F3C4-B7CE-6041-83ED-9295CD005A3E}"/>
                  </a:ext>
                </a:extLst>
              </p:cNvPr>
              <p:cNvSpPr/>
              <p:nvPr/>
            </p:nvSpPr>
            <p:spPr>
              <a:xfrm>
                <a:off x="6534843" y="3696686"/>
                <a:ext cx="2425007" cy="141035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3" name="Picture 2">
                <a:extLst>
                  <a:ext uri="{FF2B5EF4-FFF2-40B4-BE49-F238E27FC236}">
                    <a16:creationId xmlns:a16="http://schemas.microsoft.com/office/drawing/2014/main" id="{80E9A597-7649-214F-AEA5-7D43D1B67080}"/>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125750" y="3737516"/>
                <a:ext cx="1243192" cy="1328696"/>
              </a:xfrm>
              <a:prstGeom prst="rect">
                <a:avLst/>
              </a:prstGeom>
              <a:noFill/>
              <a:extLst>
                <a:ext uri="{909E8E84-426E-40DD-AFC4-6F175D3DCCD1}">
                  <a14:hiddenFill xmlns:a14="http://schemas.microsoft.com/office/drawing/2010/main">
                    <a:solidFill>
                      <a:srgbClr val="FFFFFF"/>
                    </a:solidFill>
                  </a14:hiddenFill>
                </a:ext>
              </a:extLst>
            </p:spPr>
          </p:pic>
          <p:sp>
            <p:nvSpPr>
              <p:cNvPr id="194" name="Rectangle 193">
                <a:extLst>
                  <a:ext uri="{FF2B5EF4-FFF2-40B4-BE49-F238E27FC236}">
                    <a16:creationId xmlns:a16="http://schemas.microsoft.com/office/drawing/2014/main" id="{DCF89082-9629-B848-B3F7-63DF735C437E}"/>
                  </a:ext>
                </a:extLst>
              </p:cNvPr>
              <p:cNvSpPr/>
              <p:nvPr/>
            </p:nvSpPr>
            <p:spPr>
              <a:xfrm>
                <a:off x="9550757" y="3696554"/>
                <a:ext cx="2425007" cy="141035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ight Arrow 194">
                <a:extLst>
                  <a:ext uri="{FF2B5EF4-FFF2-40B4-BE49-F238E27FC236}">
                    <a16:creationId xmlns:a16="http://schemas.microsoft.com/office/drawing/2014/main" id="{0DC449A8-53D5-614F-A0D1-B0EE2F8A8BA8}"/>
                  </a:ext>
                </a:extLst>
              </p:cNvPr>
              <p:cNvSpPr/>
              <p:nvPr/>
            </p:nvSpPr>
            <p:spPr>
              <a:xfrm>
                <a:off x="9052451" y="4165099"/>
                <a:ext cx="357579" cy="368866"/>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 name="Picture 4" descr="Magnetization - Wikipedia">
                <a:extLst>
                  <a:ext uri="{FF2B5EF4-FFF2-40B4-BE49-F238E27FC236}">
                    <a16:creationId xmlns:a16="http://schemas.microsoft.com/office/drawing/2014/main" id="{C651DFB9-DC6C-AB4A-98F8-4F58F2BCC9E0}"/>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679111" y="3878910"/>
                <a:ext cx="2168298" cy="885388"/>
              </a:xfrm>
              <a:prstGeom prst="rect">
                <a:avLst/>
              </a:prstGeom>
              <a:noFill/>
              <a:extLst>
                <a:ext uri="{909E8E84-426E-40DD-AFC4-6F175D3DCCD1}">
                  <a14:hiddenFill xmlns:a14="http://schemas.microsoft.com/office/drawing/2010/main">
                    <a:solidFill>
                      <a:srgbClr val="FFFFFF"/>
                    </a:solidFill>
                  </a14:hiddenFill>
                </a:ext>
              </a:extLst>
            </p:spPr>
          </p:pic>
        </p:grpSp>
        <p:sp>
          <p:nvSpPr>
            <p:cNvPr id="179" name="TextBox 178">
              <a:extLst>
                <a:ext uri="{FF2B5EF4-FFF2-40B4-BE49-F238E27FC236}">
                  <a16:creationId xmlns:a16="http://schemas.microsoft.com/office/drawing/2014/main" id="{1E6BB83D-B3A0-3541-9E93-4A0CF17D1B25}"/>
                </a:ext>
              </a:extLst>
            </p:cNvPr>
            <p:cNvSpPr txBox="1"/>
            <p:nvPr/>
          </p:nvSpPr>
          <p:spPr>
            <a:xfrm>
              <a:off x="3588149" y="876468"/>
              <a:ext cx="8741132" cy="1480100"/>
            </a:xfrm>
            <a:prstGeom prst="rect">
              <a:avLst/>
            </a:prstGeom>
            <a:noFill/>
          </p:spPr>
          <p:txBody>
            <a:bodyPr wrap="square" rtlCol="0">
              <a:spAutoFit/>
            </a:bodyPr>
            <a:lstStyle/>
            <a:p>
              <a:r>
                <a:rPr lang="en-US" sz="700" b="1" dirty="0">
                  <a:solidFill>
                    <a:srgbClr val="FF0000"/>
                  </a:solidFill>
                  <a:latin typeface="Helvetica" pitchFamily="2" charset="0"/>
                </a:rPr>
                <a:t>Problem in classical computing: Currently cannot reach </a:t>
              </a:r>
              <a:r>
                <a:rPr lang="en-US" sz="700" b="1" dirty="0" err="1">
                  <a:solidFill>
                    <a:srgbClr val="FF0000"/>
                  </a:solidFill>
                  <a:latin typeface="Helvetica" pitchFamily="2" charset="0"/>
                </a:rPr>
                <a:t>Landauer</a:t>
              </a:r>
              <a:r>
                <a:rPr lang="en-US" sz="700" b="1" dirty="0">
                  <a:solidFill>
                    <a:srgbClr val="FF0000"/>
                  </a:solidFill>
                  <a:latin typeface="Helvetica" pitchFamily="2" charset="0"/>
                </a:rPr>
                <a:t> limit of switching energy with complementary metal oxide (CMOS) transistors due to tunneling and other short-channel effects (e.g. drain induced barrier lowering). Threshold gate voltage at 0.5 – 1 V. Can we be more energy efficient?   </a:t>
              </a:r>
              <a:endParaRPr lang="en-US" sz="800" dirty="0">
                <a:solidFill>
                  <a:srgbClr val="FF0000"/>
                </a:solidFill>
                <a:latin typeface="Helvetica" pitchFamily="2" charset="0"/>
              </a:endParaRPr>
            </a:p>
          </p:txBody>
        </p:sp>
        <p:sp>
          <p:nvSpPr>
            <p:cNvPr id="180" name="TextBox 179">
              <a:extLst>
                <a:ext uri="{FF2B5EF4-FFF2-40B4-BE49-F238E27FC236}">
                  <a16:creationId xmlns:a16="http://schemas.microsoft.com/office/drawing/2014/main" id="{051B5C66-5074-9A40-82D5-A4F775885E38}"/>
                </a:ext>
              </a:extLst>
            </p:cNvPr>
            <p:cNvSpPr txBox="1"/>
            <p:nvPr/>
          </p:nvSpPr>
          <p:spPr>
            <a:xfrm>
              <a:off x="3605660" y="2217151"/>
              <a:ext cx="8741132" cy="1371799"/>
            </a:xfrm>
            <a:prstGeom prst="rect">
              <a:avLst/>
            </a:prstGeom>
            <a:noFill/>
          </p:spPr>
          <p:txBody>
            <a:bodyPr wrap="square" rtlCol="0">
              <a:spAutoFit/>
            </a:bodyPr>
            <a:lstStyle/>
            <a:p>
              <a:r>
                <a:rPr lang="en-US" sz="600" b="1" dirty="0">
                  <a:solidFill>
                    <a:srgbClr val="00B050"/>
                  </a:solidFill>
                  <a:latin typeface="Helvetica" pitchFamily="2" charset="0"/>
                </a:rPr>
                <a:t>Our approach: Spin oxide transistors (SOTs). Ferroelectric oxide material doped with magnetic ions. Electrostatically gated oxide layer induces polarization and drives magnetization of single dopant spin, via spin-orbit coupling. Threshold voltage ~ 150 mV. Ease of field control of single spin determined from </a:t>
              </a:r>
              <a:r>
                <a:rPr lang="en-US" sz="600" b="1" dirty="0" err="1">
                  <a:solidFill>
                    <a:srgbClr val="00B050"/>
                  </a:solidFill>
                  <a:latin typeface="Helvetica" pitchFamily="2" charset="0"/>
                </a:rPr>
                <a:t>magnetocrystalline</a:t>
              </a:r>
              <a:r>
                <a:rPr lang="en-US" sz="600" b="1" dirty="0">
                  <a:solidFill>
                    <a:srgbClr val="00B050"/>
                  </a:solidFill>
                  <a:latin typeface="Helvetica" pitchFamily="2" charset="0"/>
                </a:rPr>
                <a:t> anisotropy energy </a:t>
              </a:r>
              <a:r>
                <a:rPr lang="en-US" sz="800" b="1" dirty="0">
                  <a:solidFill>
                    <a:srgbClr val="00B050"/>
                  </a:solidFill>
                  <a:latin typeface="Helvetica" pitchFamily="2" charset="0"/>
                </a:rPr>
                <a:t>(MCAE).  </a:t>
              </a:r>
              <a:endParaRPr lang="en-US" sz="800" dirty="0">
                <a:solidFill>
                  <a:srgbClr val="00B050"/>
                </a:solidFill>
                <a:latin typeface="Helvetica" pitchFamily="2" charset="0"/>
              </a:endParaRPr>
            </a:p>
          </p:txBody>
        </p:sp>
        <p:sp>
          <p:nvSpPr>
            <p:cNvPr id="181" name="Rectangle 180">
              <a:extLst>
                <a:ext uri="{FF2B5EF4-FFF2-40B4-BE49-F238E27FC236}">
                  <a16:creationId xmlns:a16="http://schemas.microsoft.com/office/drawing/2014/main" id="{25FCA55B-EF8E-FA4A-8535-A8790645BFD1}"/>
                </a:ext>
              </a:extLst>
            </p:cNvPr>
            <p:cNvSpPr/>
            <p:nvPr/>
          </p:nvSpPr>
          <p:spPr>
            <a:xfrm>
              <a:off x="377504" y="5522460"/>
              <a:ext cx="2394574" cy="577599"/>
            </a:xfrm>
            <a:prstGeom prst="rect">
              <a:avLst/>
            </a:prstGeom>
          </p:spPr>
          <p:txBody>
            <a:bodyPr wrap="square">
              <a:spAutoFit/>
            </a:bodyPr>
            <a:lstStyle/>
            <a:p>
              <a:r>
                <a:rPr lang="en-US" sz="500" b="1" dirty="0">
                  <a:solidFill>
                    <a:schemeClr val="accent1"/>
                  </a:solidFill>
                  <a:latin typeface="Helvetica" pitchFamily="2" charset="0"/>
                </a:rPr>
                <a:t>Electrostatically gate doped oxide-layer.   </a:t>
              </a:r>
              <a:endParaRPr lang="en-US" sz="500" b="1" dirty="0">
                <a:solidFill>
                  <a:schemeClr val="accent1">
                    <a:lumMod val="50000"/>
                  </a:schemeClr>
                </a:solidFill>
                <a:latin typeface="Helvetica" pitchFamily="2" charset="0"/>
              </a:endParaRPr>
            </a:p>
          </p:txBody>
        </p:sp>
        <p:sp>
          <p:nvSpPr>
            <p:cNvPr id="182" name="Rectangle 181">
              <a:extLst>
                <a:ext uri="{FF2B5EF4-FFF2-40B4-BE49-F238E27FC236}">
                  <a16:creationId xmlns:a16="http://schemas.microsoft.com/office/drawing/2014/main" id="{2B611D25-FC01-D944-A54F-699AF080AF52}"/>
                </a:ext>
              </a:extLst>
            </p:cNvPr>
            <p:cNvSpPr/>
            <p:nvPr/>
          </p:nvSpPr>
          <p:spPr>
            <a:xfrm>
              <a:off x="3360014" y="5522457"/>
              <a:ext cx="2591455" cy="861730"/>
            </a:xfrm>
            <a:prstGeom prst="rect">
              <a:avLst/>
            </a:prstGeom>
          </p:spPr>
          <p:txBody>
            <a:bodyPr wrap="square">
              <a:spAutoFit/>
            </a:bodyPr>
            <a:lstStyle/>
            <a:p>
              <a:r>
                <a:rPr lang="en-US" sz="600" b="1" dirty="0">
                  <a:solidFill>
                    <a:schemeClr val="accent1"/>
                  </a:solidFill>
                  <a:latin typeface="Helvetica" pitchFamily="2" charset="0"/>
                </a:rPr>
                <a:t>Electric stimulus induces ferroelectric</a:t>
              </a:r>
            </a:p>
            <a:p>
              <a:r>
                <a:rPr lang="en-US" sz="600" b="1" dirty="0">
                  <a:solidFill>
                    <a:schemeClr val="accent1"/>
                  </a:solidFill>
                  <a:latin typeface="Helvetica" pitchFamily="2" charset="0"/>
                </a:rPr>
                <a:t>distortion determined by crystal field. </a:t>
              </a:r>
              <a:endParaRPr lang="en-US" sz="600" b="1" dirty="0">
                <a:solidFill>
                  <a:schemeClr val="accent1">
                    <a:lumMod val="50000"/>
                  </a:schemeClr>
                </a:solidFill>
                <a:latin typeface="Helvetica" pitchFamily="2" charset="0"/>
              </a:endParaRPr>
            </a:p>
          </p:txBody>
        </p:sp>
        <p:sp>
          <p:nvSpPr>
            <p:cNvPr id="183" name="Rectangle 182">
              <a:extLst>
                <a:ext uri="{FF2B5EF4-FFF2-40B4-BE49-F238E27FC236}">
                  <a16:creationId xmlns:a16="http://schemas.microsoft.com/office/drawing/2014/main" id="{4851808C-A17C-814C-9A04-8F3C3CAB69F9}"/>
                </a:ext>
              </a:extLst>
            </p:cNvPr>
            <p:cNvSpPr/>
            <p:nvPr/>
          </p:nvSpPr>
          <p:spPr>
            <a:xfrm>
              <a:off x="6305848" y="5490760"/>
              <a:ext cx="2815240" cy="867301"/>
            </a:xfrm>
            <a:prstGeom prst="rect">
              <a:avLst/>
            </a:prstGeom>
          </p:spPr>
          <p:txBody>
            <a:bodyPr wrap="square">
              <a:spAutoFit/>
            </a:bodyPr>
            <a:lstStyle/>
            <a:p>
              <a:r>
                <a:rPr lang="en-US" sz="600" b="1" dirty="0">
                  <a:solidFill>
                    <a:schemeClr val="accent1"/>
                  </a:solidFill>
                  <a:latin typeface="Helvetica" pitchFamily="2" charset="0"/>
                </a:rPr>
                <a:t>Polarization couples to dopant magnetic moment via spin-orbit, controlled by MCAE.   </a:t>
              </a:r>
              <a:endParaRPr lang="en-US" sz="600" b="1" dirty="0">
                <a:solidFill>
                  <a:schemeClr val="accent1">
                    <a:lumMod val="50000"/>
                  </a:schemeClr>
                </a:solidFill>
                <a:latin typeface="Helvetica" pitchFamily="2" charset="0"/>
              </a:endParaRPr>
            </a:p>
          </p:txBody>
        </p:sp>
        <p:sp>
          <p:nvSpPr>
            <p:cNvPr id="184" name="Rectangle 183">
              <a:extLst>
                <a:ext uri="{FF2B5EF4-FFF2-40B4-BE49-F238E27FC236}">
                  <a16:creationId xmlns:a16="http://schemas.microsoft.com/office/drawing/2014/main" id="{A1EB2C97-BC74-0844-8799-DA29332A9292}"/>
                </a:ext>
              </a:extLst>
            </p:cNvPr>
            <p:cNvSpPr/>
            <p:nvPr/>
          </p:nvSpPr>
          <p:spPr>
            <a:xfrm>
              <a:off x="9475469" y="5434774"/>
              <a:ext cx="2598204" cy="369332"/>
            </a:xfrm>
            <a:prstGeom prst="rect">
              <a:avLst/>
            </a:prstGeom>
          </p:spPr>
          <p:txBody>
            <a:bodyPr wrap="square">
              <a:spAutoFit/>
            </a:bodyPr>
            <a:lstStyle/>
            <a:p>
              <a:r>
                <a:rPr lang="en-US" b="1" dirty="0">
                  <a:solidFill>
                    <a:schemeClr val="accent1"/>
                  </a:solidFill>
                  <a:latin typeface="Helvetica" pitchFamily="2" charset="0"/>
                </a:rPr>
                <a:t> </a:t>
              </a:r>
              <a:endParaRPr lang="en-US" b="1" dirty="0">
                <a:solidFill>
                  <a:schemeClr val="accent1">
                    <a:lumMod val="50000"/>
                  </a:schemeClr>
                </a:solidFill>
                <a:latin typeface="Helvetica" pitchFamily="2" charset="0"/>
              </a:endParaRPr>
            </a:p>
          </p:txBody>
        </p:sp>
        <p:sp>
          <p:nvSpPr>
            <p:cNvPr id="185" name="Rectangle 184">
              <a:extLst>
                <a:ext uri="{FF2B5EF4-FFF2-40B4-BE49-F238E27FC236}">
                  <a16:creationId xmlns:a16="http://schemas.microsoft.com/office/drawing/2014/main" id="{F58ACECE-F7BD-A045-BC8F-54166DACE6CD}"/>
                </a:ext>
              </a:extLst>
            </p:cNvPr>
            <p:cNvSpPr/>
            <p:nvPr/>
          </p:nvSpPr>
          <p:spPr>
            <a:xfrm>
              <a:off x="9416543" y="5542709"/>
              <a:ext cx="2815239" cy="866400"/>
            </a:xfrm>
            <a:prstGeom prst="rect">
              <a:avLst/>
            </a:prstGeom>
          </p:spPr>
          <p:txBody>
            <a:bodyPr wrap="square">
              <a:spAutoFit/>
            </a:bodyPr>
            <a:lstStyle/>
            <a:p>
              <a:r>
                <a:rPr lang="en-US" sz="600" b="1" dirty="0">
                  <a:solidFill>
                    <a:schemeClr val="accent1"/>
                  </a:solidFill>
                  <a:latin typeface="Helvetica" pitchFamily="2" charset="0"/>
                </a:rPr>
                <a:t>Magnetization response readout corresponding to logical ‘0’ or ‘1’.   </a:t>
              </a:r>
              <a:endParaRPr lang="en-US" sz="600" b="1" dirty="0">
                <a:solidFill>
                  <a:schemeClr val="accent1">
                    <a:lumMod val="50000"/>
                  </a:schemeClr>
                </a:solidFill>
                <a:latin typeface="Helvetica" pitchFamily="2" charset="0"/>
              </a:endParaRPr>
            </a:p>
          </p:txBody>
        </p:sp>
      </p:grpSp>
      <p:grpSp>
        <p:nvGrpSpPr>
          <p:cNvPr id="321" name="Group 320">
            <a:extLst>
              <a:ext uri="{FF2B5EF4-FFF2-40B4-BE49-F238E27FC236}">
                <a16:creationId xmlns:a16="http://schemas.microsoft.com/office/drawing/2014/main" id="{4BE41369-8CD3-8048-9C60-F54977351F12}"/>
              </a:ext>
            </a:extLst>
          </p:cNvPr>
          <p:cNvGrpSpPr/>
          <p:nvPr/>
        </p:nvGrpSpPr>
        <p:grpSpPr>
          <a:xfrm>
            <a:off x="5245100" y="3822235"/>
            <a:ext cx="6946900" cy="2017212"/>
            <a:chOff x="0" y="-1"/>
            <a:chExt cx="13240766" cy="6029776"/>
          </a:xfrm>
        </p:grpSpPr>
        <p:pic>
          <p:nvPicPr>
            <p:cNvPr id="323" name="Picture 3" descr="page1image1004962464">
              <a:extLst>
                <a:ext uri="{FF2B5EF4-FFF2-40B4-BE49-F238E27FC236}">
                  <a16:creationId xmlns:a16="http://schemas.microsoft.com/office/drawing/2014/main" id="{2FF43269-479E-7749-8EDA-CE881B230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324" name="Picture 4" descr="page1image1005061216">
              <a:extLst>
                <a:ext uri="{FF2B5EF4-FFF2-40B4-BE49-F238E27FC236}">
                  <a16:creationId xmlns:a16="http://schemas.microsoft.com/office/drawing/2014/main" id="{9DAF3560-41B1-7D46-930C-2CAFEC028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325" name="Picture 5" descr="page1image1004868464">
              <a:extLst>
                <a:ext uri="{FF2B5EF4-FFF2-40B4-BE49-F238E27FC236}">
                  <a16:creationId xmlns:a16="http://schemas.microsoft.com/office/drawing/2014/main" id="{23FD66C2-A6A3-6948-B0E6-B3F4D97235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5470" y="5915475"/>
              <a:ext cx="25400" cy="50800"/>
            </a:xfrm>
            <a:prstGeom prst="rect">
              <a:avLst/>
            </a:prstGeom>
            <a:noFill/>
            <a:extLst>
              <a:ext uri="{909E8E84-426E-40DD-AFC4-6F175D3DCCD1}">
                <a14:hiddenFill xmlns:a14="http://schemas.microsoft.com/office/drawing/2010/main">
                  <a:solidFill>
                    <a:srgbClr val="FFFFFF"/>
                  </a:solidFill>
                </a14:hiddenFill>
              </a:ext>
            </a:extLst>
          </p:spPr>
        </p:pic>
        <p:pic>
          <p:nvPicPr>
            <p:cNvPr id="326" name="Picture 6" descr="page1image1005195008">
              <a:extLst>
                <a:ext uri="{FF2B5EF4-FFF2-40B4-BE49-F238E27FC236}">
                  <a16:creationId xmlns:a16="http://schemas.microsoft.com/office/drawing/2014/main" id="{648083FC-2776-EC4B-9C3D-CF218E5F56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9" descr="page1image1004934848">
              <a:extLst>
                <a:ext uri="{FF2B5EF4-FFF2-40B4-BE49-F238E27FC236}">
                  <a16:creationId xmlns:a16="http://schemas.microsoft.com/office/drawing/2014/main" id="{BA0F0CCC-316C-954B-AA73-5405E740CAF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475470" y="5915475"/>
              <a:ext cx="1143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28" name="Picture 12" descr="page1image1004828672">
              <a:extLst>
                <a:ext uri="{FF2B5EF4-FFF2-40B4-BE49-F238E27FC236}">
                  <a16:creationId xmlns:a16="http://schemas.microsoft.com/office/drawing/2014/main" id="{E0B98DC2-9ACA-734C-8E7F-D4BCE494A7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5470" y="5915475"/>
              <a:ext cx="50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329" name="Picture 13" descr="page1image1005028192">
              <a:extLst>
                <a:ext uri="{FF2B5EF4-FFF2-40B4-BE49-F238E27FC236}">
                  <a16:creationId xmlns:a16="http://schemas.microsoft.com/office/drawing/2014/main" id="{0C29D9BD-56D8-7646-A260-0B47E93B5C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5470" y="5915475"/>
              <a:ext cx="88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30" name="Picture 14" descr="page1image1017212368">
              <a:extLst>
                <a:ext uri="{FF2B5EF4-FFF2-40B4-BE49-F238E27FC236}">
                  <a16:creationId xmlns:a16="http://schemas.microsoft.com/office/drawing/2014/main" id="{800F1E97-965E-4840-A2DD-39CC2D738E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331" name="Picture 15" descr="page1image1017344032">
              <a:extLst>
                <a:ext uri="{FF2B5EF4-FFF2-40B4-BE49-F238E27FC236}">
                  <a16:creationId xmlns:a16="http://schemas.microsoft.com/office/drawing/2014/main" id="{85DE9D0B-D044-6841-9333-866006CE35E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18" descr="page1image1017293152">
              <a:extLst>
                <a:ext uri="{FF2B5EF4-FFF2-40B4-BE49-F238E27FC236}">
                  <a16:creationId xmlns:a16="http://schemas.microsoft.com/office/drawing/2014/main" id="{24DB0949-F955-6C41-8205-23EED76465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333" name="Picture 19" descr="page1image1017602032">
              <a:extLst>
                <a:ext uri="{FF2B5EF4-FFF2-40B4-BE49-F238E27FC236}">
                  <a16:creationId xmlns:a16="http://schemas.microsoft.com/office/drawing/2014/main" id="{C781C918-C5C0-F445-A0EC-FF5F1F805B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21" descr="page1image1017701856">
              <a:extLst>
                <a:ext uri="{FF2B5EF4-FFF2-40B4-BE49-F238E27FC236}">
                  <a16:creationId xmlns:a16="http://schemas.microsoft.com/office/drawing/2014/main" id="{BA10E7CA-50E9-8E48-B889-4165051FDA5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35" name="Picture 22" descr="page1image1017231920">
              <a:extLst>
                <a:ext uri="{FF2B5EF4-FFF2-40B4-BE49-F238E27FC236}">
                  <a16:creationId xmlns:a16="http://schemas.microsoft.com/office/drawing/2014/main" id="{BACA3AC7-26AF-0E48-A276-607D4BF5A57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36" name="Picture 23" descr="page1image1017389760">
              <a:extLst>
                <a:ext uri="{FF2B5EF4-FFF2-40B4-BE49-F238E27FC236}">
                  <a16:creationId xmlns:a16="http://schemas.microsoft.com/office/drawing/2014/main" id="{84E36006-1D4E-914E-92F3-75D8E477422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37" name="Picture 24" descr="page1image1017494128">
              <a:extLst>
                <a:ext uri="{FF2B5EF4-FFF2-40B4-BE49-F238E27FC236}">
                  <a16:creationId xmlns:a16="http://schemas.microsoft.com/office/drawing/2014/main" id="{356CEC4F-4D49-774B-9418-8FAFE0D218B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38" name="Picture 25" descr="page1image1017688784">
              <a:extLst>
                <a:ext uri="{FF2B5EF4-FFF2-40B4-BE49-F238E27FC236}">
                  <a16:creationId xmlns:a16="http://schemas.microsoft.com/office/drawing/2014/main" id="{D6515EAF-1CC9-294A-8D05-61923143861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339" name="Picture 26" descr="page1image1017632112">
              <a:extLst>
                <a:ext uri="{FF2B5EF4-FFF2-40B4-BE49-F238E27FC236}">
                  <a16:creationId xmlns:a16="http://schemas.microsoft.com/office/drawing/2014/main" id="{C509D42A-732C-FE48-A6BF-35D60AD8101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75470" y="5915475"/>
              <a:ext cx="63500" cy="38100"/>
            </a:xfrm>
            <a:prstGeom prst="rect">
              <a:avLst/>
            </a:prstGeom>
            <a:noFill/>
            <a:extLst>
              <a:ext uri="{909E8E84-426E-40DD-AFC4-6F175D3DCCD1}">
                <a14:hiddenFill xmlns:a14="http://schemas.microsoft.com/office/drawing/2010/main">
                  <a:solidFill>
                    <a:srgbClr val="FFFFFF"/>
                  </a:solidFill>
                </a14:hiddenFill>
              </a:ext>
            </a:extLst>
          </p:spPr>
        </p:pic>
        <p:pic>
          <p:nvPicPr>
            <p:cNvPr id="340" name="Picture 27" descr="page1image1017613072">
              <a:extLst>
                <a:ext uri="{FF2B5EF4-FFF2-40B4-BE49-F238E27FC236}">
                  <a16:creationId xmlns:a16="http://schemas.microsoft.com/office/drawing/2014/main" id="{6743A17C-D89E-6743-8C39-4B36130AB64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41" name="Picture 28" descr="page1image1017375392">
              <a:extLst>
                <a:ext uri="{FF2B5EF4-FFF2-40B4-BE49-F238E27FC236}">
                  <a16:creationId xmlns:a16="http://schemas.microsoft.com/office/drawing/2014/main" id="{BE9C9745-6CFC-4E4B-A579-E1286FECA60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42" name="Picture 29" descr="page1image1017197360">
              <a:extLst>
                <a:ext uri="{FF2B5EF4-FFF2-40B4-BE49-F238E27FC236}">
                  <a16:creationId xmlns:a16="http://schemas.microsoft.com/office/drawing/2014/main" id="{F78CED3C-D5A5-FA4A-995F-94745C87C12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43" name="Picture 30" descr="page1image1017371056">
              <a:extLst>
                <a:ext uri="{FF2B5EF4-FFF2-40B4-BE49-F238E27FC236}">
                  <a16:creationId xmlns:a16="http://schemas.microsoft.com/office/drawing/2014/main" id="{CF9221D3-518C-D249-9A7A-92550BEB877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31" descr="page1image1017322736">
              <a:extLst>
                <a:ext uri="{FF2B5EF4-FFF2-40B4-BE49-F238E27FC236}">
                  <a16:creationId xmlns:a16="http://schemas.microsoft.com/office/drawing/2014/main" id="{6C4260AD-4C5E-AB44-AC46-511D11580BE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32" descr="page1image1017323168">
              <a:extLst>
                <a:ext uri="{FF2B5EF4-FFF2-40B4-BE49-F238E27FC236}">
                  <a16:creationId xmlns:a16="http://schemas.microsoft.com/office/drawing/2014/main" id="{963B5ED2-B12C-3D40-9772-0D3D3853ED9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33" descr="page1image1005440928">
              <a:extLst>
                <a:ext uri="{FF2B5EF4-FFF2-40B4-BE49-F238E27FC236}">
                  <a16:creationId xmlns:a16="http://schemas.microsoft.com/office/drawing/2014/main" id="{04D2FCF4-424E-9644-946C-6809A70DE9D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5470" y="5915475"/>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35" descr="page1image1005446496">
              <a:extLst>
                <a:ext uri="{FF2B5EF4-FFF2-40B4-BE49-F238E27FC236}">
                  <a16:creationId xmlns:a16="http://schemas.microsoft.com/office/drawing/2014/main" id="{30E196D9-00F6-F347-A169-A6E7807FC46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36" descr="page1image1005332560">
              <a:extLst>
                <a:ext uri="{FF2B5EF4-FFF2-40B4-BE49-F238E27FC236}">
                  <a16:creationId xmlns:a16="http://schemas.microsoft.com/office/drawing/2014/main" id="{9C97C561-D5C5-EC4D-895B-905EF81B5E2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75470" y="5915475"/>
              <a:ext cx="38100" cy="63500"/>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37" descr="page1image1005004928">
              <a:extLst>
                <a:ext uri="{FF2B5EF4-FFF2-40B4-BE49-F238E27FC236}">
                  <a16:creationId xmlns:a16="http://schemas.microsoft.com/office/drawing/2014/main" id="{CAFA1E7C-570B-0F45-B704-ACA7B564B2A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38" descr="page1image1004975696">
              <a:extLst>
                <a:ext uri="{FF2B5EF4-FFF2-40B4-BE49-F238E27FC236}">
                  <a16:creationId xmlns:a16="http://schemas.microsoft.com/office/drawing/2014/main" id="{CA09EBA4-AFCC-9C43-9562-B872E6B6281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sp>
          <p:nvSpPr>
            <p:cNvPr id="351" name="Rectangle 350">
              <a:extLst>
                <a:ext uri="{FF2B5EF4-FFF2-40B4-BE49-F238E27FC236}">
                  <a16:creationId xmlns:a16="http://schemas.microsoft.com/office/drawing/2014/main" id="{5316DCE3-19B4-5A44-8C49-0390625E29BD}"/>
                </a:ext>
              </a:extLst>
            </p:cNvPr>
            <p:cNvSpPr/>
            <p:nvPr/>
          </p:nvSpPr>
          <p:spPr>
            <a:xfrm>
              <a:off x="0" y="-1"/>
              <a:ext cx="13240766" cy="735499"/>
            </a:xfrm>
            <a:prstGeom prst="rect">
              <a:avLst/>
            </a:prstGeom>
            <a:solidFill>
              <a:srgbClr val="04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2" name="TextBox 351">
              <a:extLst>
                <a:ext uri="{FF2B5EF4-FFF2-40B4-BE49-F238E27FC236}">
                  <a16:creationId xmlns:a16="http://schemas.microsoft.com/office/drawing/2014/main" id="{487D1125-6EED-7945-BDC2-379DD092E3F8}"/>
                </a:ext>
              </a:extLst>
            </p:cNvPr>
            <p:cNvSpPr txBox="1"/>
            <p:nvPr/>
          </p:nvSpPr>
          <p:spPr>
            <a:xfrm>
              <a:off x="225508" y="10398"/>
              <a:ext cx="13015258" cy="215444"/>
            </a:xfrm>
            <a:prstGeom prst="rect">
              <a:avLst/>
            </a:prstGeom>
            <a:noFill/>
          </p:spPr>
          <p:txBody>
            <a:bodyPr wrap="square" rtlCol="0">
              <a:spAutoFit/>
            </a:bodyPr>
            <a:lstStyle/>
            <a:p>
              <a:r>
                <a:rPr lang="en-US" sz="800" b="1" dirty="0">
                  <a:solidFill>
                    <a:schemeClr val="bg1"/>
                  </a:solidFill>
                  <a:latin typeface="Helvetica" pitchFamily="2" charset="0"/>
                </a:rPr>
                <a:t>Conclusion and next steps</a:t>
              </a:r>
              <a:endParaRPr lang="en-US" sz="800" dirty="0"/>
            </a:p>
          </p:txBody>
        </p:sp>
        <p:sp>
          <p:nvSpPr>
            <p:cNvPr id="353" name="Rectangle 352">
              <a:extLst>
                <a:ext uri="{FF2B5EF4-FFF2-40B4-BE49-F238E27FC236}">
                  <a16:creationId xmlns:a16="http://schemas.microsoft.com/office/drawing/2014/main" id="{9B3D5226-B904-4443-8881-8963D7FE9F25}"/>
                </a:ext>
              </a:extLst>
            </p:cNvPr>
            <p:cNvSpPr/>
            <p:nvPr/>
          </p:nvSpPr>
          <p:spPr>
            <a:xfrm>
              <a:off x="1461202" y="2836638"/>
              <a:ext cx="9534293" cy="259952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4" name="Group 353">
              <a:extLst>
                <a:ext uri="{FF2B5EF4-FFF2-40B4-BE49-F238E27FC236}">
                  <a16:creationId xmlns:a16="http://schemas.microsoft.com/office/drawing/2014/main" id="{4705D365-C805-9444-86A2-1BBF3D70E094}"/>
                </a:ext>
              </a:extLst>
            </p:cNvPr>
            <p:cNvGrpSpPr/>
            <p:nvPr/>
          </p:nvGrpSpPr>
          <p:grpSpPr>
            <a:xfrm>
              <a:off x="2372856" y="887348"/>
              <a:ext cx="6534769" cy="1798297"/>
              <a:chOff x="4786701" y="854180"/>
              <a:chExt cx="6534769" cy="1798297"/>
            </a:xfrm>
          </p:grpSpPr>
          <p:pic>
            <p:nvPicPr>
              <p:cNvPr id="356" name="Picture 355">
                <a:extLst>
                  <a:ext uri="{FF2B5EF4-FFF2-40B4-BE49-F238E27FC236}">
                    <a16:creationId xmlns:a16="http://schemas.microsoft.com/office/drawing/2014/main" id="{3AB644C8-78C8-F84F-A958-DF3A2B959463}"/>
                  </a:ext>
                </a:extLst>
              </p:cNvPr>
              <p:cNvPicPr>
                <a:picLocks noChangeAspect="1"/>
              </p:cNvPicPr>
              <p:nvPr/>
            </p:nvPicPr>
            <p:blipFill>
              <a:blip r:embed="rId41"/>
              <a:stretch>
                <a:fillRect/>
              </a:stretch>
            </p:blipFill>
            <p:spPr>
              <a:xfrm>
                <a:off x="4786701" y="854180"/>
                <a:ext cx="6534769" cy="1798297"/>
              </a:xfrm>
              <a:prstGeom prst="rect">
                <a:avLst/>
              </a:prstGeom>
            </p:spPr>
          </p:pic>
          <p:sp>
            <p:nvSpPr>
              <p:cNvPr id="357" name="Rectangle 356">
                <a:extLst>
                  <a:ext uri="{FF2B5EF4-FFF2-40B4-BE49-F238E27FC236}">
                    <a16:creationId xmlns:a16="http://schemas.microsoft.com/office/drawing/2014/main" id="{59415886-704A-5B45-B461-5E63D83DFB23}"/>
                  </a:ext>
                </a:extLst>
              </p:cNvPr>
              <p:cNvSpPr/>
              <p:nvPr/>
            </p:nvSpPr>
            <p:spPr>
              <a:xfrm>
                <a:off x="7738496" y="1499079"/>
                <a:ext cx="723228" cy="51136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F07C7C1C-F1B5-E249-B4A8-D10AA07E1C5B}"/>
                  </a:ext>
                </a:extLst>
              </p:cNvPr>
              <p:cNvSpPr/>
              <p:nvPr/>
            </p:nvSpPr>
            <p:spPr>
              <a:xfrm>
                <a:off x="8914527" y="1159496"/>
                <a:ext cx="2341757" cy="511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5" name="Rectangle 354">
              <a:extLst>
                <a:ext uri="{FF2B5EF4-FFF2-40B4-BE49-F238E27FC236}">
                  <a16:creationId xmlns:a16="http://schemas.microsoft.com/office/drawing/2014/main" id="{FF416639-CD7D-B04F-9E83-4C054E43CD6E}"/>
                </a:ext>
              </a:extLst>
            </p:cNvPr>
            <p:cNvSpPr/>
            <p:nvPr/>
          </p:nvSpPr>
          <p:spPr>
            <a:xfrm>
              <a:off x="1662743" y="3013014"/>
              <a:ext cx="9131209" cy="415498"/>
            </a:xfrm>
            <a:prstGeom prst="rect">
              <a:avLst/>
            </a:prstGeom>
          </p:spPr>
          <p:txBody>
            <a:bodyPr wrap="square">
              <a:spAutoFit/>
            </a:bodyPr>
            <a:lstStyle/>
            <a:p>
              <a:r>
                <a:rPr lang="en-US" sz="700" dirty="0">
                  <a:solidFill>
                    <a:schemeClr val="accent1">
                      <a:lumMod val="50000"/>
                    </a:schemeClr>
                  </a:solidFill>
                </a:rPr>
                <a:t>MCAE for spin-oxide transistor depends on </a:t>
              </a:r>
              <a:r>
                <a:rPr lang="en-US" sz="700" dirty="0">
                  <a:solidFill>
                    <a:srgbClr val="00B050"/>
                  </a:solidFill>
                </a:rPr>
                <a:t>crystal field </a:t>
              </a:r>
              <a:r>
                <a:rPr lang="en-US" sz="700" dirty="0">
                  <a:solidFill>
                    <a:srgbClr val="002060"/>
                  </a:solidFill>
                </a:rPr>
                <a:t>of the dopant atom and degree of </a:t>
              </a:r>
              <a:r>
                <a:rPr lang="en-US" sz="700" dirty="0">
                  <a:solidFill>
                    <a:srgbClr val="FF0000"/>
                  </a:solidFill>
                </a:rPr>
                <a:t>spin-orbit coupling </a:t>
              </a:r>
              <a:r>
                <a:rPr lang="en-US" sz="700" dirty="0">
                  <a:solidFill>
                    <a:srgbClr val="002060"/>
                  </a:solidFill>
                </a:rPr>
                <a:t> between dopant spin moment and its surrounding orbitals. Degree of anisotropy in the crystal field will influence the shape of the MCAE surface.  Shape of engineered MCAE surface determines the how the spin transistor switches between its logical ‘0’ and ‘1’ state and its associated switching energy (threshold voltage). Our goal is to explore new candidate host materials and dopants that minimize the switching energy and to identify the dominant anisotropy mechanism.  </a:t>
              </a:r>
              <a:r>
                <a:rPr lang="en-US" sz="700" dirty="0">
                  <a:solidFill>
                    <a:schemeClr val="accent1">
                      <a:lumMod val="50000"/>
                    </a:schemeClr>
                  </a:solidFill>
                </a:rPr>
                <a:t> </a:t>
              </a:r>
            </a:p>
          </p:txBody>
        </p:sp>
      </p:grpSp>
      <p:grpSp>
        <p:nvGrpSpPr>
          <p:cNvPr id="422" name="Group 421">
            <a:extLst>
              <a:ext uri="{FF2B5EF4-FFF2-40B4-BE49-F238E27FC236}">
                <a16:creationId xmlns:a16="http://schemas.microsoft.com/office/drawing/2014/main" id="{DEF3A264-2267-D945-96EC-C8E2C1AAA085}"/>
              </a:ext>
            </a:extLst>
          </p:cNvPr>
          <p:cNvGrpSpPr/>
          <p:nvPr/>
        </p:nvGrpSpPr>
        <p:grpSpPr>
          <a:xfrm>
            <a:off x="55701" y="3816939"/>
            <a:ext cx="5574188" cy="2072194"/>
            <a:chOff x="0" y="-1"/>
            <a:chExt cx="13061104" cy="6631495"/>
          </a:xfrm>
        </p:grpSpPr>
        <p:pic>
          <p:nvPicPr>
            <p:cNvPr id="423" name="Picture 3" descr="page1image1004962464">
              <a:extLst>
                <a:ext uri="{FF2B5EF4-FFF2-40B4-BE49-F238E27FC236}">
                  <a16:creationId xmlns:a16="http://schemas.microsoft.com/office/drawing/2014/main" id="{64CFEDED-9AD7-554C-96B7-505E6A5196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24" name="Picture 4" descr="page1image1005061216">
              <a:extLst>
                <a:ext uri="{FF2B5EF4-FFF2-40B4-BE49-F238E27FC236}">
                  <a16:creationId xmlns:a16="http://schemas.microsoft.com/office/drawing/2014/main" id="{361D8C86-1A30-5A4B-968B-B65AA0DB48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425" name="Picture 5" descr="page1image1004868464">
              <a:extLst>
                <a:ext uri="{FF2B5EF4-FFF2-40B4-BE49-F238E27FC236}">
                  <a16:creationId xmlns:a16="http://schemas.microsoft.com/office/drawing/2014/main" id="{44D1E31D-FAD5-0D4B-8B4D-64CA29DF22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5470" y="5915475"/>
              <a:ext cx="254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26" name="Picture 6" descr="page1image1005195008">
              <a:extLst>
                <a:ext uri="{FF2B5EF4-FFF2-40B4-BE49-F238E27FC236}">
                  <a16:creationId xmlns:a16="http://schemas.microsoft.com/office/drawing/2014/main" id="{CD5E6C3F-2E75-9C4D-A29E-5BA18B2644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27" name="Picture 9" descr="page1image1004934848">
              <a:extLst>
                <a:ext uri="{FF2B5EF4-FFF2-40B4-BE49-F238E27FC236}">
                  <a16:creationId xmlns:a16="http://schemas.microsoft.com/office/drawing/2014/main" id="{FF692D14-3C74-D34D-BA66-C25CFF58714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475470" y="5915475"/>
              <a:ext cx="1143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428" name="Picture 12" descr="page1image1004828672">
              <a:extLst>
                <a:ext uri="{FF2B5EF4-FFF2-40B4-BE49-F238E27FC236}">
                  <a16:creationId xmlns:a16="http://schemas.microsoft.com/office/drawing/2014/main" id="{A91D9F3F-5FDD-D245-8EB7-DBFB815302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5470" y="5915475"/>
              <a:ext cx="50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429" name="Picture 13" descr="page1image1005028192">
              <a:extLst>
                <a:ext uri="{FF2B5EF4-FFF2-40B4-BE49-F238E27FC236}">
                  <a16:creationId xmlns:a16="http://schemas.microsoft.com/office/drawing/2014/main" id="{1A70753A-1D87-354F-8268-7CF127E056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5470" y="5915475"/>
              <a:ext cx="88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30" name="Picture 14" descr="page1image1017212368">
              <a:extLst>
                <a:ext uri="{FF2B5EF4-FFF2-40B4-BE49-F238E27FC236}">
                  <a16:creationId xmlns:a16="http://schemas.microsoft.com/office/drawing/2014/main" id="{A47B9E43-630C-AD47-92BB-188816A4F4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31" name="Picture 15" descr="page1image1017344032">
              <a:extLst>
                <a:ext uri="{FF2B5EF4-FFF2-40B4-BE49-F238E27FC236}">
                  <a16:creationId xmlns:a16="http://schemas.microsoft.com/office/drawing/2014/main" id="{4E92A1C9-8022-6541-90E6-7DCC26D612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432" name="Picture 18" descr="page1image1017293152">
              <a:extLst>
                <a:ext uri="{FF2B5EF4-FFF2-40B4-BE49-F238E27FC236}">
                  <a16:creationId xmlns:a16="http://schemas.microsoft.com/office/drawing/2014/main" id="{49D2FBD1-8EC7-FD41-9E79-A1FD9D7671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33" name="Picture 19" descr="page1image1017602032">
              <a:extLst>
                <a:ext uri="{FF2B5EF4-FFF2-40B4-BE49-F238E27FC236}">
                  <a16:creationId xmlns:a16="http://schemas.microsoft.com/office/drawing/2014/main" id="{62FE52BA-7299-7C40-BCCB-8842567ACD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434" name="Picture 21" descr="page1image1017701856">
              <a:extLst>
                <a:ext uri="{FF2B5EF4-FFF2-40B4-BE49-F238E27FC236}">
                  <a16:creationId xmlns:a16="http://schemas.microsoft.com/office/drawing/2014/main" id="{6A5B0D60-A843-6045-A911-640E4384C2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35" name="Picture 22" descr="page1image1017231920">
              <a:extLst>
                <a:ext uri="{FF2B5EF4-FFF2-40B4-BE49-F238E27FC236}">
                  <a16:creationId xmlns:a16="http://schemas.microsoft.com/office/drawing/2014/main" id="{E6470ECB-CE6C-DB49-A948-D7E7827CD10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36" name="Picture 23" descr="page1image1017389760">
              <a:extLst>
                <a:ext uri="{FF2B5EF4-FFF2-40B4-BE49-F238E27FC236}">
                  <a16:creationId xmlns:a16="http://schemas.microsoft.com/office/drawing/2014/main" id="{079A5E42-B330-994D-BC20-7C7CFEA9E33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37" name="Picture 24" descr="page1image1017494128">
              <a:extLst>
                <a:ext uri="{FF2B5EF4-FFF2-40B4-BE49-F238E27FC236}">
                  <a16:creationId xmlns:a16="http://schemas.microsoft.com/office/drawing/2014/main" id="{0DCC9BE5-BB06-2E4D-9B30-8568195A628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38" name="Picture 25" descr="page1image1017688784">
              <a:extLst>
                <a:ext uri="{FF2B5EF4-FFF2-40B4-BE49-F238E27FC236}">
                  <a16:creationId xmlns:a16="http://schemas.microsoft.com/office/drawing/2014/main" id="{C6CD0CCA-69B5-B044-8220-26C8E22BBA1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39" name="Picture 26" descr="page1image1017632112">
              <a:extLst>
                <a:ext uri="{FF2B5EF4-FFF2-40B4-BE49-F238E27FC236}">
                  <a16:creationId xmlns:a16="http://schemas.microsoft.com/office/drawing/2014/main" id="{1865953A-5E43-EA44-A6A4-4C9F9FBDAF5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75470" y="5915475"/>
              <a:ext cx="63500" cy="38100"/>
            </a:xfrm>
            <a:prstGeom prst="rect">
              <a:avLst/>
            </a:prstGeom>
            <a:noFill/>
            <a:extLst>
              <a:ext uri="{909E8E84-426E-40DD-AFC4-6F175D3DCCD1}">
                <a14:hiddenFill xmlns:a14="http://schemas.microsoft.com/office/drawing/2010/main">
                  <a:solidFill>
                    <a:srgbClr val="FFFFFF"/>
                  </a:solidFill>
                </a14:hiddenFill>
              </a:ext>
            </a:extLst>
          </p:spPr>
        </p:pic>
        <p:pic>
          <p:nvPicPr>
            <p:cNvPr id="440" name="Picture 27" descr="page1image1017613072">
              <a:extLst>
                <a:ext uri="{FF2B5EF4-FFF2-40B4-BE49-F238E27FC236}">
                  <a16:creationId xmlns:a16="http://schemas.microsoft.com/office/drawing/2014/main" id="{9002831A-DF35-3945-BF58-A3588E0B3A3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41" name="Picture 28" descr="page1image1017375392">
              <a:extLst>
                <a:ext uri="{FF2B5EF4-FFF2-40B4-BE49-F238E27FC236}">
                  <a16:creationId xmlns:a16="http://schemas.microsoft.com/office/drawing/2014/main" id="{5A42D4A7-EEA2-544C-AD48-8C21917B20F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42" name="Picture 29" descr="page1image1017197360">
              <a:extLst>
                <a:ext uri="{FF2B5EF4-FFF2-40B4-BE49-F238E27FC236}">
                  <a16:creationId xmlns:a16="http://schemas.microsoft.com/office/drawing/2014/main" id="{49AABE87-0D8B-514C-849B-2DF85EB9035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43" name="Picture 30" descr="page1image1017371056">
              <a:extLst>
                <a:ext uri="{FF2B5EF4-FFF2-40B4-BE49-F238E27FC236}">
                  <a16:creationId xmlns:a16="http://schemas.microsoft.com/office/drawing/2014/main" id="{4EE1B5F0-4257-A14E-B84B-EEFDA5E4D22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44" name="Picture 31" descr="page1image1017322736">
              <a:extLst>
                <a:ext uri="{FF2B5EF4-FFF2-40B4-BE49-F238E27FC236}">
                  <a16:creationId xmlns:a16="http://schemas.microsoft.com/office/drawing/2014/main" id="{BD5934A7-6D95-E84B-B109-AE91162082A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45" name="Picture 32" descr="page1image1017323168">
              <a:extLst>
                <a:ext uri="{FF2B5EF4-FFF2-40B4-BE49-F238E27FC236}">
                  <a16:creationId xmlns:a16="http://schemas.microsoft.com/office/drawing/2014/main" id="{18EB0316-E338-3D4A-B9EB-62E7CB9CC42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46" name="Picture 33" descr="page1image1005440928">
              <a:extLst>
                <a:ext uri="{FF2B5EF4-FFF2-40B4-BE49-F238E27FC236}">
                  <a16:creationId xmlns:a16="http://schemas.microsoft.com/office/drawing/2014/main" id="{449E7251-E09A-1E4B-BEEA-851456F4545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5470" y="5915475"/>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447" name="Picture 35" descr="page1image1005446496">
              <a:extLst>
                <a:ext uri="{FF2B5EF4-FFF2-40B4-BE49-F238E27FC236}">
                  <a16:creationId xmlns:a16="http://schemas.microsoft.com/office/drawing/2014/main" id="{C55E9025-C034-1541-AD61-1E11DD454B3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448" name="Picture 36" descr="page1image1005332560">
              <a:extLst>
                <a:ext uri="{FF2B5EF4-FFF2-40B4-BE49-F238E27FC236}">
                  <a16:creationId xmlns:a16="http://schemas.microsoft.com/office/drawing/2014/main" id="{CAE9BE05-B3DE-2E41-8EE3-754F167D802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75470" y="5915475"/>
              <a:ext cx="38100" cy="63500"/>
            </a:xfrm>
            <a:prstGeom prst="rect">
              <a:avLst/>
            </a:prstGeom>
            <a:noFill/>
            <a:extLst>
              <a:ext uri="{909E8E84-426E-40DD-AFC4-6F175D3DCCD1}">
                <a14:hiddenFill xmlns:a14="http://schemas.microsoft.com/office/drawing/2010/main">
                  <a:solidFill>
                    <a:srgbClr val="FFFFFF"/>
                  </a:solidFill>
                </a14:hiddenFill>
              </a:ext>
            </a:extLst>
          </p:spPr>
        </p:pic>
        <p:pic>
          <p:nvPicPr>
            <p:cNvPr id="449" name="Picture 37" descr="page1image1005004928">
              <a:extLst>
                <a:ext uri="{FF2B5EF4-FFF2-40B4-BE49-F238E27FC236}">
                  <a16:creationId xmlns:a16="http://schemas.microsoft.com/office/drawing/2014/main" id="{BD2E9EA3-8D50-4241-9FFE-2EE0A99660A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450" name="Picture 38" descr="page1image1004975696">
              <a:extLst>
                <a:ext uri="{FF2B5EF4-FFF2-40B4-BE49-F238E27FC236}">
                  <a16:creationId xmlns:a16="http://schemas.microsoft.com/office/drawing/2014/main" id="{1882F342-BA34-CA4A-B6B4-53D5631B9F2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sp>
          <p:nvSpPr>
            <p:cNvPr id="451" name="Rectangle 450">
              <a:extLst>
                <a:ext uri="{FF2B5EF4-FFF2-40B4-BE49-F238E27FC236}">
                  <a16:creationId xmlns:a16="http://schemas.microsoft.com/office/drawing/2014/main" id="{6D6938EB-4CDF-4947-AE00-528C0F9EF769}"/>
                </a:ext>
              </a:extLst>
            </p:cNvPr>
            <p:cNvSpPr/>
            <p:nvPr/>
          </p:nvSpPr>
          <p:spPr>
            <a:xfrm>
              <a:off x="0" y="-1"/>
              <a:ext cx="12192000" cy="802826"/>
            </a:xfrm>
            <a:prstGeom prst="rect">
              <a:avLst/>
            </a:prstGeom>
            <a:solidFill>
              <a:srgbClr val="04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2" name="TextBox 451">
              <a:extLst>
                <a:ext uri="{FF2B5EF4-FFF2-40B4-BE49-F238E27FC236}">
                  <a16:creationId xmlns:a16="http://schemas.microsoft.com/office/drawing/2014/main" id="{84B61F0B-3756-9642-8F9B-04DE093A613D}"/>
                </a:ext>
              </a:extLst>
            </p:cNvPr>
            <p:cNvSpPr txBox="1"/>
            <p:nvPr/>
          </p:nvSpPr>
          <p:spPr>
            <a:xfrm>
              <a:off x="45846" y="63984"/>
              <a:ext cx="13015258" cy="1575930"/>
            </a:xfrm>
            <a:prstGeom prst="rect">
              <a:avLst/>
            </a:prstGeom>
            <a:noFill/>
          </p:spPr>
          <p:txBody>
            <a:bodyPr wrap="square" rtlCol="0">
              <a:spAutoFit/>
            </a:bodyPr>
            <a:lstStyle/>
            <a:p>
              <a:r>
                <a:rPr lang="en-US" sz="800" b="1" dirty="0">
                  <a:solidFill>
                    <a:schemeClr val="bg1"/>
                  </a:solidFill>
                  <a:latin typeface="Helvetica" pitchFamily="2" charset="0"/>
                </a:rPr>
                <a:t>Results</a:t>
              </a:r>
              <a:br>
                <a:rPr lang="en-US" dirty="0"/>
              </a:br>
              <a:endParaRPr lang="en-US" dirty="0"/>
            </a:p>
          </p:txBody>
        </p:sp>
        <p:pic>
          <p:nvPicPr>
            <p:cNvPr id="453" name="Picture 452">
              <a:extLst>
                <a:ext uri="{FF2B5EF4-FFF2-40B4-BE49-F238E27FC236}">
                  <a16:creationId xmlns:a16="http://schemas.microsoft.com/office/drawing/2014/main" id="{5B036257-8603-5F43-B650-125B1F235C42}"/>
                </a:ext>
              </a:extLst>
            </p:cNvPr>
            <p:cNvPicPr>
              <a:picLocks noChangeAspect="1"/>
            </p:cNvPicPr>
            <p:nvPr/>
          </p:nvPicPr>
          <p:blipFill rotWithShape="1">
            <a:blip r:embed="rId42"/>
            <a:srcRect l="11989" t="15157" r="10741" b="18440"/>
            <a:stretch/>
          </p:blipFill>
          <p:spPr>
            <a:xfrm>
              <a:off x="9751866" y="3679638"/>
              <a:ext cx="2324484" cy="1997570"/>
            </a:xfrm>
            <a:prstGeom prst="rect">
              <a:avLst/>
            </a:prstGeom>
          </p:spPr>
        </p:pic>
        <p:sp>
          <p:nvSpPr>
            <p:cNvPr id="454" name="Rectangle 453">
              <a:extLst>
                <a:ext uri="{FF2B5EF4-FFF2-40B4-BE49-F238E27FC236}">
                  <a16:creationId xmlns:a16="http://schemas.microsoft.com/office/drawing/2014/main" id="{E87A460C-ABD3-9C40-B81F-4496F82CCFFF}"/>
                </a:ext>
              </a:extLst>
            </p:cNvPr>
            <p:cNvSpPr/>
            <p:nvPr/>
          </p:nvSpPr>
          <p:spPr>
            <a:xfrm>
              <a:off x="1640516" y="1066480"/>
              <a:ext cx="263214" cy="200055"/>
            </a:xfrm>
            <a:prstGeom prst="rect">
              <a:avLst/>
            </a:prstGeom>
          </p:spPr>
          <p:txBody>
            <a:bodyPr wrap="none">
              <a:spAutoFit/>
            </a:bodyPr>
            <a:lstStyle/>
            <a:p>
              <a:r>
                <a:rPr lang="en-US" sz="700" dirty="0">
                  <a:latin typeface="Helvetica" pitchFamily="2" charset="0"/>
                  <a:cs typeface="Times New Roman" panose="02020603050405020304" pitchFamily="18" charset="0"/>
                </a:rPr>
                <a:t>x</a:t>
              </a:r>
              <a:r>
                <a:rPr lang="en-US" sz="700" baseline="-25000" dirty="0">
                  <a:latin typeface="Helvetica" pitchFamily="2" charset="0"/>
                  <a:cs typeface="Times New Roman" panose="02020603050405020304" pitchFamily="18" charset="0"/>
                </a:rPr>
                <a:t>3</a:t>
              </a:r>
              <a:endParaRPr lang="en-US" sz="700" dirty="0"/>
            </a:p>
          </p:txBody>
        </p:sp>
        <p:pic>
          <p:nvPicPr>
            <p:cNvPr id="455" name="Picture 454">
              <a:extLst>
                <a:ext uri="{FF2B5EF4-FFF2-40B4-BE49-F238E27FC236}">
                  <a16:creationId xmlns:a16="http://schemas.microsoft.com/office/drawing/2014/main" id="{EA9B3D0A-B78B-6F41-BC08-DFB85408831F}"/>
                </a:ext>
              </a:extLst>
            </p:cNvPr>
            <p:cNvPicPr>
              <a:picLocks noChangeAspect="1"/>
            </p:cNvPicPr>
            <p:nvPr/>
          </p:nvPicPr>
          <p:blipFill rotWithShape="1">
            <a:blip r:embed="rId43"/>
            <a:srcRect l="31114" t="-1" r="29063" b="-209"/>
            <a:stretch/>
          </p:blipFill>
          <p:spPr>
            <a:xfrm>
              <a:off x="526000" y="1555624"/>
              <a:ext cx="2695128" cy="2687384"/>
            </a:xfrm>
            <a:prstGeom prst="rect">
              <a:avLst/>
            </a:prstGeom>
          </p:spPr>
        </p:pic>
        <p:sp>
          <p:nvSpPr>
            <p:cNvPr id="456" name="Rectangle 455">
              <a:extLst>
                <a:ext uri="{FF2B5EF4-FFF2-40B4-BE49-F238E27FC236}">
                  <a16:creationId xmlns:a16="http://schemas.microsoft.com/office/drawing/2014/main" id="{5103EBEB-9AB4-1642-B180-FD3561CE7EAD}"/>
                </a:ext>
              </a:extLst>
            </p:cNvPr>
            <p:cNvSpPr/>
            <p:nvPr/>
          </p:nvSpPr>
          <p:spPr>
            <a:xfrm>
              <a:off x="1166065" y="3179449"/>
              <a:ext cx="615803" cy="701173"/>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Down Arrow 456">
              <a:extLst>
                <a:ext uri="{FF2B5EF4-FFF2-40B4-BE49-F238E27FC236}">
                  <a16:creationId xmlns:a16="http://schemas.microsoft.com/office/drawing/2014/main" id="{BEFC005B-8E4C-7143-985B-6167EDC8AC9C}"/>
                </a:ext>
              </a:extLst>
            </p:cNvPr>
            <p:cNvSpPr/>
            <p:nvPr/>
          </p:nvSpPr>
          <p:spPr>
            <a:xfrm rot="5400000">
              <a:off x="1833052" y="996971"/>
              <a:ext cx="81023" cy="103628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8" name="Down Arrow 457">
              <a:extLst>
                <a:ext uri="{FF2B5EF4-FFF2-40B4-BE49-F238E27FC236}">
                  <a16:creationId xmlns:a16="http://schemas.microsoft.com/office/drawing/2014/main" id="{DD3EF19E-6ED7-6D43-8D89-EB905FBE4A38}"/>
                </a:ext>
              </a:extLst>
            </p:cNvPr>
            <p:cNvSpPr/>
            <p:nvPr/>
          </p:nvSpPr>
          <p:spPr>
            <a:xfrm rot="10800000">
              <a:off x="2981136" y="1965960"/>
              <a:ext cx="81023" cy="103628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17486C12-68A1-1F47-81FF-87F60F9F411B}"/>
                </a:ext>
              </a:extLst>
            </p:cNvPr>
            <p:cNvSpPr/>
            <p:nvPr/>
          </p:nvSpPr>
          <p:spPr>
            <a:xfrm>
              <a:off x="3095075" y="2232635"/>
              <a:ext cx="263214" cy="200055"/>
            </a:xfrm>
            <a:prstGeom prst="rect">
              <a:avLst/>
            </a:prstGeom>
          </p:spPr>
          <p:txBody>
            <a:bodyPr wrap="none">
              <a:spAutoFit/>
            </a:bodyPr>
            <a:lstStyle/>
            <a:p>
              <a:r>
                <a:rPr lang="en-US" sz="700" dirty="0">
                  <a:latin typeface="Helvetica" pitchFamily="2" charset="0"/>
                  <a:cs typeface="Times New Roman" panose="02020603050405020304" pitchFamily="18" charset="0"/>
                </a:rPr>
                <a:t>x</a:t>
              </a:r>
              <a:r>
                <a:rPr lang="en-US" sz="700" baseline="-25000" dirty="0">
                  <a:latin typeface="Helvetica" pitchFamily="2" charset="0"/>
                  <a:cs typeface="Times New Roman" panose="02020603050405020304" pitchFamily="18" charset="0"/>
                </a:rPr>
                <a:t>2</a:t>
              </a:r>
              <a:endParaRPr lang="en-US" sz="700" dirty="0"/>
            </a:p>
          </p:txBody>
        </p:sp>
        <p:cxnSp>
          <p:nvCxnSpPr>
            <p:cNvPr id="460" name="Straight Connector 459">
              <a:extLst>
                <a:ext uri="{FF2B5EF4-FFF2-40B4-BE49-F238E27FC236}">
                  <a16:creationId xmlns:a16="http://schemas.microsoft.com/office/drawing/2014/main" id="{08B562C0-9377-8047-A68C-AB4E503BB64C}"/>
                </a:ext>
              </a:extLst>
            </p:cNvPr>
            <p:cNvCxnSpPr>
              <a:cxnSpLocks/>
            </p:cNvCxnSpPr>
            <p:nvPr/>
          </p:nvCxnSpPr>
          <p:spPr>
            <a:xfrm flipH="1">
              <a:off x="1773884" y="3198751"/>
              <a:ext cx="2704624" cy="674705"/>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461" name="Straight Connector 460">
              <a:extLst>
                <a:ext uri="{FF2B5EF4-FFF2-40B4-BE49-F238E27FC236}">
                  <a16:creationId xmlns:a16="http://schemas.microsoft.com/office/drawing/2014/main" id="{5F955D07-E916-0040-BEE7-96D4693A83E3}"/>
                </a:ext>
              </a:extLst>
            </p:cNvPr>
            <p:cNvCxnSpPr>
              <a:cxnSpLocks/>
            </p:cNvCxnSpPr>
            <p:nvPr/>
          </p:nvCxnSpPr>
          <p:spPr>
            <a:xfrm flipH="1" flipV="1">
              <a:off x="1354321" y="3880258"/>
              <a:ext cx="1200386" cy="1097231"/>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462" name="Straight Connector 461">
              <a:extLst>
                <a:ext uri="{FF2B5EF4-FFF2-40B4-BE49-F238E27FC236}">
                  <a16:creationId xmlns:a16="http://schemas.microsoft.com/office/drawing/2014/main" id="{5A09F8CE-FF8A-C04C-BC84-905C907922DB}"/>
                </a:ext>
              </a:extLst>
            </p:cNvPr>
            <p:cNvCxnSpPr>
              <a:cxnSpLocks/>
            </p:cNvCxnSpPr>
            <p:nvPr/>
          </p:nvCxnSpPr>
          <p:spPr>
            <a:xfrm flipH="1" flipV="1">
              <a:off x="1654019" y="3887427"/>
              <a:ext cx="2802756" cy="336656"/>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pic>
          <p:nvPicPr>
            <p:cNvPr id="463" name="Picture 462">
              <a:extLst>
                <a:ext uri="{FF2B5EF4-FFF2-40B4-BE49-F238E27FC236}">
                  <a16:creationId xmlns:a16="http://schemas.microsoft.com/office/drawing/2014/main" id="{46540BFF-470A-F341-BD5C-357AFA0E1131}"/>
                </a:ext>
              </a:extLst>
            </p:cNvPr>
            <p:cNvPicPr>
              <a:picLocks noChangeAspect="1"/>
            </p:cNvPicPr>
            <p:nvPr/>
          </p:nvPicPr>
          <p:blipFill rotWithShape="1">
            <a:blip r:embed="rId44"/>
            <a:srcRect l="45541" t="58056" r="45721" b="15587"/>
            <a:stretch/>
          </p:blipFill>
          <p:spPr>
            <a:xfrm>
              <a:off x="474746" y="5085449"/>
              <a:ext cx="1065330" cy="1261740"/>
            </a:xfrm>
            <a:prstGeom prst="rect">
              <a:avLst/>
            </a:prstGeom>
          </p:spPr>
        </p:pic>
        <p:cxnSp>
          <p:nvCxnSpPr>
            <p:cNvPr id="464" name="Straight Connector 463">
              <a:extLst>
                <a:ext uri="{FF2B5EF4-FFF2-40B4-BE49-F238E27FC236}">
                  <a16:creationId xmlns:a16="http://schemas.microsoft.com/office/drawing/2014/main" id="{C73CAA7F-55C6-2D46-9133-436968F48EB2}"/>
                </a:ext>
              </a:extLst>
            </p:cNvPr>
            <p:cNvCxnSpPr>
              <a:cxnSpLocks/>
            </p:cNvCxnSpPr>
            <p:nvPr/>
          </p:nvCxnSpPr>
          <p:spPr>
            <a:xfrm flipV="1">
              <a:off x="494561" y="3880622"/>
              <a:ext cx="671504" cy="1231386"/>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465" name="Rectangle 464">
              <a:extLst>
                <a:ext uri="{FF2B5EF4-FFF2-40B4-BE49-F238E27FC236}">
                  <a16:creationId xmlns:a16="http://schemas.microsoft.com/office/drawing/2014/main" id="{2AF60F52-D91C-3047-8A49-22F28FCEFCBD}"/>
                </a:ext>
              </a:extLst>
            </p:cNvPr>
            <p:cNvSpPr/>
            <p:nvPr/>
          </p:nvSpPr>
          <p:spPr>
            <a:xfrm>
              <a:off x="493485" y="5112255"/>
              <a:ext cx="1033891" cy="1261739"/>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F4DCF25B-F71D-C64A-8B8A-B6B389D1CE2A}"/>
                </a:ext>
              </a:extLst>
            </p:cNvPr>
            <p:cNvSpPr/>
            <p:nvPr/>
          </p:nvSpPr>
          <p:spPr>
            <a:xfrm>
              <a:off x="45845" y="873497"/>
              <a:ext cx="841897" cy="200055"/>
            </a:xfrm>
            <a:prstGeom prst="rect">
              <a:avLst/>
            </a:prstGeom>
          </p:spPr>
          <p:txBody>
            <a:bodyPr wrap="none">
              <a:spAutoFit/>
            </a:bodyPr>
            <a:lstStyle/>
            <a:p>
              <a:r>
                <a:rPr lang="en-US" sz="700" b="1" dirty="0">
                  <a:solidFill>
                    <a:schemeClr val="accent1">
                      <a:lumMod val="50000"/>
                    </a:schemeClr>
                  </a:solidFill>
                  <a:latin typeface="Helvetica" pitchFamily="2" charset="0"/>
                </a:rPr>
                <a:t>Bi</a:t>
              </a:r>
              <a:r>
                <a:rPr lang="en-US" sz="700" b="1" baseline="-25000" dirty="0">
                  <a:solidFill>
                    <a:schemeClr val="accent1">
                      <a:lumMod val="50000"/>
                    </a:schemeClr>
                  </a:solidFill>
                  <a:latin typeface="Helvetica" pitchFamily="2" charset="0"/>
                </a:rPr>
                <a:t>2</a:t>
              </a:r>
              <a:r>
                <a:rPr lang="en-US" sz="700" b="1" dirty="0">
                  <a:solidFill>
                    <a:schemeClr val="accent1">
                      <a:lumMod val="50000"/>
                    </a:schemeClr>
                  </a:solidFill>
                  <a:latin typeface="Helvetica" pitchFamily="2" charset="0"/>
                </a:rPr>
                <a:t>WO</a:t>
              </a:r>
              <a:r>
                <a:rPr lang="en-US" sz="700" b="1" baseline="-25000" dirty="0">
                  <a:solidFill>
                    <a:schemeClr val="accent1">
                      <a:lumMod val="50000"/>
                    </a:schemeClr>
                  </a:solidFill>
                  <a:latin typeface="Helvetica" pitchFamily="2" charset="0"/>
                </a:rPr>
                <a:t>6 </a:t>
              </a:r>
              <a:r>
                <a:rPr lang="en-US" sz="700" b="1" dirty="0">
                  <a:solidFill>
                    <a:schemeClr val="accent1">
                      <a:lumMod val="50000"/>
                    </a:schemeClr>
                  </a:solidFill>
                  <a:latin typeface="Helvetica" pitchFamily="2" charset="0"/>
                </a:rPr>
                <a:t>(</a:t>
              </a:r>
              <a:r>
                <a:rPr lang="en-US" sz="700" b="1" i="1" dirty="0">
                  <a:solidFill>
                    <a:schemeClr val="accent1">
                      <a:lumMod val="50000"/>
                    </a:schemeClr>
                  </a:solidFill>
                  <a:latin typeface="Helvetica" pitchFamily="2" charset="0"/>
                </a:rPr>
                <a:t>P</a:t>
              </a:r>
              <a:r>
                <a:rPr lang="en-US" sz="700" b="1" dirty="0">
                  <a:solidFill>
                    <a:schemeClr val="accent1">
                      <a:lumMod val="50000"/>
                    </a:schemeClr>
                  </a:solidFill>
                  <a:latin typeface="Helvetica" pitchFamily="2" charset="0"/>
                </a:rPr>
                <a:t>2</a:t>
              </a:r>
              <a:r>
                <a:rPr lang="en-US" sz="700" b="1" baseline="-25000" dirty="0">
                  <a:solidFill>
                    <a:schemeClr val="accent1">
                      <a:lumMod val="50000"/>
                    </a:schemeClr>
                  </a:solidFill>
                  <a:latin typeface="Helvetica" pitchFamily="2" charset="0"/>
                </a:rPr>
                <a:t>1</a:t>
              </a:r>
              <a:r>
                <a:rPr lang="en-US" sz="700" b="1" i="1" dirty="0">
                  <a:solidFill>
                    <a:schemeClr val="accent1">
                      <a:lumMod val="50000"/>
                    </a:schemeClr>
                  </a:solidFill>
                  <a:latin typeface="Helvetica" pitchFamily="2" charset="0"/>
                </a:rPr>
                <a:t>ca) </a:t>
              </a:r>
              <a:endParaRPr lang="en-US" sz="700" dirty="0"/>
            </a:p>
          </p:txBody>
        </p:sp>
        <p:sp>
          <p:nvSpPr>
            <p:cNvPr id="467" name="Rectangle 466">
              <a:extLst>
                <a:ext uri="{FF2B5EF4-FFF2-40B4-BE49-F238E27FC236}">
                  <a16:creationId xmlns:a16="http://schemas.microsoft.com/office/drawing/2014/main" id="{DBF5BA61-E820-4F4B-A7F7-ACEE9CF31F36}"/>
                </a:ext>
              </a:extLst>
            </p:cNvPr>
            <p:cNvSpPr/>
            <p:nvPr/>
          </p:nvSpPr>
          <p:spPr>
            <a:xfrm>
              <a:off x="2554707" y="4977489"/>
              <a:ext cx="1033891" cy="1261739"/>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a:extLst>
                <a:ext uri="{FF2B5EF4-FFF2-40B4-BE49-F238E27FC236}">
                  <a16:creationId xmlns:a16="http://schemas.microsoft.com/office/drawing/2014/main" id="{98B1D095-172F-CD47-9ECD-1DA4DEEBFCC9}"/>
                </a:ext>
              </a:extLst>
            </p:cNvPr>
            <p:cNvSpPr/>
            <p:nvPr/>
          </p:nvSpPr>
          <p:spPr>
            <a:xfrm>
              <a:off x="4456775" y="4230888"/>
              <a:ext cx="1033891" cy="1261739"/>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a:extLst>
                <a:ext uri="{FF2B5EF4-FFF2-40B4-BE49-F238E27FC236}">
                  <a16:creationId xmlns:a16="http://schemas.microsoft.com/office/drawing/2014/main" id="{F4856686-799E-BD49-A671-3914EF763653}"/>
                </a:ext>
              </a:extLst>
            </p:cNvPr>
            <p:cNvSpPr/>
            <p:nvPr/>
          </p:nvSpPr>
          <p:spPr>
            <a:xfrm>
              <a:off x="4483403" y="1937012"/>
              <a:ext cx="1033891" cy="1261739"/>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0" name="Picture 469">
              <a:extLst>
                <a:ext uri="{FF2B5EF4-FFF2-40B4-BE49-F238E27FC236}">
                  <a16:creationId xmlns:a16="http://schemas.microsoft.com/office/drawing/2014/main" id="{77D3D62D-F433-EC4B-9AAE-F8DB69080CBC}"/>
                </a:ext>
              </a:extLst>
            </p:cNvPr>
            <p:cNvPicPr>
              <a:picLocks noChangeAspect="1"/>
            </p:cNvPicPr>
            <p:nvPr/>
          </p:nvPicPr>
          <p:blipFill rotWithShape="1">
            <a:blip r:embed="rId45"/>
            <a:srcRect l="15842" t="17973" r="2870" b="16087"/>
            <a:stretch/>
          </p:blipFill>
          <p:spPr>
            <a:xfrm>
              <a:off x="7261858" y="3706212"/>
              <a:ext cx="2397000" cy="1944422"/>
            </a:xfrm>
            <a:prstGeom prst="rect">
              <a:avLst/>
            </a:prstGeom>
          </p:spPr>
        </p:pic>
        <p:pic>
          <p:nvPicPr>
            <p:cNvPr id="471" name="Picture 470">
              <a:extLst>
                <a:ext uri="{FF2B5EF4-FFF2-40B4-BE49-F238E27FC236}">
                  <a16:creationId xmlns:a16="http://schemas.microsoft.com/office/drawing/2014/main" id="{21BDFD0A-AF1C-4149-A2B2-6C5861B2DAB2}"/>
                </a:ext>
              </a:extLst>
            </p:cNvPr>
            <p:cNvPicPr>
              <a:picLocks noChangeAspect="1"/>
            </p:cNvPicPr>
            <p:nvPr/>
          </p:nvPicPr>
          <p:blipFill rotWithShape="1">
            <a:blip r:embed="rId46"/>
            <a:srcRect l="46074" t="39463" r="46405" b="37260"/>
            <a:stretch/>
          </p:blipFill>
          <p:spPr>
            <a:xfrm>
              <a:off x="4515231" y="1982076"/>
              <a:ext cx="916978" cy="1118422"/>
            </a:xfrm>
            <a:prstGeom prst="rect">
              <a:avLst/>
            </a:prstGeom>
          </p:spPr>
        </p:pic>
        <p:pic>
          <p:nvPicPr>
            <p:cNvPr id="472" name="Picture 471">
              <a:extLst>
                <a:ext uri="{FF2B5EF4-FFF2-40B4-BE49-F238E27FC236}">
                  <a16:creationId xmlns:a16="http://schemas.microsoft.com/office/drawing/2014/main" id="{2586182F-7D66-9C47-8A8C-80BE8A5BB5C8}"/>
                </a:ext>
              </a:extLst>
            </p:cNvPr>
            <p:cNvPicPr>
              <a:picLocks noChangeAspect="1"/>
            </p:cNvPicPr>
            <p:nvPr/>
          </p:nvPicPr>
          <p:blipFill rotWithShape="1">
            <a:blip r:embed="rId47"/>
            <a:srcRect l="46615" t="56677" r="46586" b="20489"/>
            <a:stretch/>
          </p:blipFill>
          <p:spPr>
            <a:xfrm>
              <a:off x="4559230" y="4313215"/>
              <a:ext cx="828980" cy="1097084"/>
            </a:xfrm>
            <a:prstGeom prst="rect">
              <a:avLst/>
            </a:prstGeom>
          </p:spPr>
        </p:pic>
        <p:pic>
          <p:nvPicPr>
            <p:cNvPr id="473" name="Picture 472">
              <a:extLst>
                <a:ext uri="{FF2B5EF4-FFF2-40B4-BE49-F238E27FC236}">
                  <a16:creationId xmlns:a16="http://schemas.microsoft.com/office/drawing/2014/main" id="{07A99E3E-D7E9-7A44-BD22-450FD972D674}"/>
                </a:ext>
              </a:extLst>
            </p:cNvPr>
            <p:cNvPicPr>
              <a:picLocks noChangeAspect="1"/>
            </p:cNvPicPr>
            <p:nvPr/>
          </p:nvPicPr>
          <p:blipFill rotWithShape="1">
            <a:blip r:embed="rId48"/>
            <a:srcRect l="46206" t="43466" r="45826" b="32653"/>
            <a:stretch/>
          </p:blipFill>
          <p:spPr>
            <a:xfrm>
              <a:off x="2611400" y="5034639"/>
              <a:ext cx="971513" cy="1147438"/>
            </a:xfrm>
            <a:prstGeom prst="rect">
              <a:avLst/>
            </a:prstGeom>
          </p:spPr>
        </p:pic>
        <p:sp>
          <p:nvSpPr>
            <p:cNvPr id="474" name="Rectangle 473">
              <a:extLst>
                <a:ext uri="{FF2B5EF4-FFF2-40B4-BE49-F238E27FC236}">
                  <a16:creationId xmlns:a16="http://schemas.microsoft.com/office/drawing/2014/main" id="{6FB8D467-BCDE-F14F-932D-ABC8341591C2}"/>
                </a:ext>
              </a:extLst>
            </p:cNvPr>
            <p:cNvSpPr/>
            <p:nvPr/>
          </p:nvSpPr>
          <p:spPr>
            <a:xfrm>
              <a:off x="586462" y="6431439"/>
              <a:ext cx="442750" cy="200055"/>
            </a:xfrm>
            <a:prstGeom prst="rect">
              <a:avLst/>
            </a:prstGeom>
          </p:spPr>
          <p:txBody>
            <a:bodyPr wrap="none">
              <a:spAutoFit/>
            </a:bodyPr>
            <a:lstStyle/>
            <a:p>
              <a:r>
                <a:rPr lang="en-US" sz="700" b="1" dirty="0">
                  <a:solidFill>
                    <a:schemeClr val="accent1">
                      <a:lumMod val="50000"/>
                    </a:schemeClr>
                  </a:solidFill>
                  <a:latin typeface="Helvetica" pitchFamily="2" charset="0"/>
                </a:rPr>
                <a:t>Fe</a:t>
              </a:r>
              <a:r>
                <a:rPr lang="en-US" sz="700" b="1" baseline="30000" dirty="0">
                  <a:solidFill>
                    <a:schemeClr val="accent1">
                      <a:lumMod val="50000"/>
                    </a:schemeClr>
                  </a:solidFill>
                  <a:latin typeface="Helvetica" pitchFamily="2" charset="0"/>
                </a:rPr>
                <a:t>***</a:t>
              </a:r>
              <a:r>
                <a:rPr lang="en-US" sz="700" b="1" baseline="-25000" dirty="0">
                  <a:solidFill>
                    <a:schemeClr val="accent1">
                      <a:lumMod val="50000"/>
                    </a:schemeClr>
                  </a:solidFill>
                  <a:latin typeface="Helvetica" pitchFamily="2" charset="0"/>
                </a:rPr>
                <a:t>W</a:t>
              </a:r>
              <a:r>
                <a:rPr lang="en-US" sz="700" b="1" dirty="0">
                  <a:solidFill>
                    <a:schemeClr val="accent1">
                      <a:lumMod val="50000"/>
                    </a:schemeClr>
                  </a:solidFill>
                  <a:latin typeface="Helvetica" pitchFamily="2" charset="0"/>
                </a:rPr>
                <a:t> </a:t>
              </a:r>
              <a:endParaRPr lang="en-US" sz="700" b="1" dirty="0"/>
            </a:p>
          </p:txBody>
        </p:sp>
        <p:sp>
          <p:nvSpPr>
            <p:cNvPr id="475" name="Rectangle 474">
              <a:extLst>
                <a:ext uri="{FF2B5EF4-FFF2-40B4-BE49-F238E27FC236}">
                  <a16:creationId xmlns:a16="http://schemas.microsoft.com/office/drawing/2014/main" id="{7758D281-0FCF-6A4E-97A9-C7810D661613}"/>
                </a:ext>
              </a:extLst>
            </p:cNvPr>
            <p:cNvSpPr/>
            <p:nvPr/>
          </p:nvSpPr>
          <p:spPr>
            <a:xfrm>
              <a:off x="2705247" y="6347127"/>
              <a:ext cx="407484" cy="200055"/>
            </a:xfrm>
            <a:prstGeom prst="rect">
              <a:avLst/>
            </a:prstGeom>
          </p:spPr>
          <p:txBody>
            <a:bodyPr wrap="none">
              <a:spAutoFit/>
            </a:bodyPr>
            <a:lstStyle/>
            <a:p>
              <a:r>
                <a:rPr lang="en-US" sz="700" b="1" dirty="0" err="1">
                  <a:solidFill>
                    <a:schemeClr val="accent1">
                      <a:lumMod val="50000"/>
                    </a:schemeClr>
                  </a:solidFill>
                  <a:latin typeface="Helvetica" pitchFamily="2" charset="0"/>
                </a:rPr>
                <a:t>Fe</a:t>
              </a:r>
              <a:r>
                <a:rPr lang="en-US" sz="700" b="1" baseline="30000" dirty="0" err="1">
                  <a:solidFill>
                    <a:schemeClr val="accent1">
                      <a:lumMod val="50000"/>
                    </a:schemeClr>
                  </a:solidFill>
                  <a:latin typeface="Helvetica" pitchFamily="2" charset="0"/>
                </a:rPr>
                <a:t>x</a:t>
              </a:r>
              <a:r>
                <a:rPr lang="en-US" sz="700" b="1" baseline="-25000" dirty="0" err="1">
                  <a:solidFill>
                    <a:schemeClr val="accent1">
                      <a:lumMod val="50000"/>
                    </a:schemeClr>
                  </a:solidFill>
                  <a:latin typeface="Helvetica" pitchFamily="2" charset="0"/>
                </a:rPr>
                <a:t>Bi</a:t>
              </a:r>
              <a:r>
                <a:rPr lang="en-US" sz="700" b="1" dirty="0">
                  <a:solidFill>
                    <a:schemeClr val="accent1">
                      <a:lumMod val="50000"/>
                    </a:schemeClr>
                  </a:solidFill>
                  <a:latin typeface="Helvetica" pitchFamily="2" charset="0"/>
                </a:rPr>
                <a:t> </a:t>
              </a:r>
              <a:endParaRPr lang="en-US" sz="700" b="1" dirty="0"/>
            </a:p>
          </p:txBody>
        </p:sp>
        <p:sp>
          <p:nvSpPr>
            <p:cNvPr id="476" name="Rectangle 475">
              <a:extLst>
                <a:ext uri="{FF2B5EF4-FFF2-40B4-BE49-F238E27FC236}">
                  <a16:creationId xmlns:a16="http://schemas.microsoft.com/office/drawing/2014/main" id="{95844B1A-B51C-0E43-A0A1-7FBB832F0F19}"/>
                </a:ext>
              </a:extLst>
            </p:cNvPr>
            <p:cNvSpPr/>
            <p:nvPr/>
          </p:nvSpPr>
          <p:spPr>
            <a:xfrm>
              <a:off x="4613697" y="5607389"/>
              <a:ext cx="428322" cy="200055"/>
            </a:xfrm>
            <a:prstGeom prst="rect">
              <a:avLst/>
            </a:prstGeom>
          </p:spPr>
          <p:txBody>
            <a:bodyPr wrap="none">
              <a:spAutoFit/>
            </a:bodyPr>
            <a:lstStyle/>
            <a:p>
              <a:r>
                <a:rPr lang="en-US" sz="700" b="1" dirty="0" err="1">
                  <a:solidFill>
                    <a:schemeClr val="accent1">
                      <a:lumMod val="50000"/>
                    </a:schemeClr>
                  </a:solidFill>
                  <a:latin typeface="Helvetica" pitchFamily="2" charset="0"/>
                </a:rPr>
                <a:t>Mn</a:t>
              </a:r>
              <a:r>
                <a:rPr lang="en-US" sz="700" b="1" baseline="30000" dirty="0" err="1">
                  <a:solidFill>
                    <a:schemeClr val="accent1">
                      <a:lumMod val="50000"/>
                    </a:schemeClr>
                  </a:solidFill>
                  <a:latin typeface="Helvetica" pitchFamily="2" charset="0"/>
                </a:rPr>
                <a:t>’’</a:t>
              </a:r>
              <a:r>
                <a:rPr lang="en-US" sz="700" b="1" baseline="-25000" dirty="0" err="1">
                  <a:solidFill>
                    <a:schemeClr val="accent1">
                      <a:lumMod val="50000"/>
                    </a:schemeClr>
                  </a:solidFill>
                  <a:latin typeface="Helvetica" pitchFamily="2" charset="0"/>
                </a:rPr>
                <a:t>W</a:t>
              </a:r>
              <a:r>
                <a:rPr lang="en-US" sz="700" b="1" dirty="0">
                  <a:solidFill>
                    <a:schemeClr val="accent1">
                      <a:lumMod val="50000"/>
                    </a:schemeClr>
                  </a:solidFill>
                  <a:latin typeface="Helvetica" pitchFamily="2" charset="0"/>
                </a:rPr>
                <a:t> </a:t>
              </a:r>
              <a:endParaRPr lang="en-US" sz="700" b="1" dirty="0"/>
            </a:p>
          </p:txBody>
        </p:sp>
        <p:sp>
          <p:nvSpPr>
            <p:cNvPr id="477" name="Rectangle 476">
              <a:extLst>
                <a:ext uri="{FF2B5EF4-FFF2-40B4-BE49-F238E27FC236}">
                  <a16:creationId xmlns:a16="http://schemas.microsoft.com/office/drawing/2014/main" id="{09315F95-1389-EF46-A553-DCA39FD79DDD}"/>
                </a:ext>
              </a:extLst>
            </p:cNvPr>
            <p:cNvSpPr/>
            <p:nvPr/>
          </p:nvSpPr>
          <p:spPr>
            <a:xfrm>
              <a:off x="4696235" y="3214847"/>
              <a:ext cx="423514" cy="200055"/>
            </a:xfrm>
            <a:prstGeom prst="rect">
              <a:avLst/>
            </a:prstGeom>
          </p:spPr>
          <p:txBody>
            <a:bodyPr wrap="none">
              <a:spAutoFit/>
            </a:bodyPr>
            <a:lstStyle/>
            <a:p>
              <a:r>
                <a:rPr lang="en-US" sz="700" b="1" dirty="0">
                  <a:solidFill>
                    <a:schemeClr val="accent1">
                      <a:lumMod val="50000"/>
                    </a:schemeClr>
                  </a:solidFill>
                  <a:latin typeface="Helvetica" pitchFamily="2" charset="0"/>
                </a:rPr>
                <a:t>Mn</a:t>
              </a:r>
              <a:r>
                <a:rPr lang="en-US" sz="700" b="1" baseline="30000" dirty="0">
                  <a:solidFill>
                    <a:schemeClr val="accent1">
                      <a:lumMod val="50000"/>
                    </a:schemeClr>
                  </a:solidFill>
                  <a:latin typeface="Helvetica" pitchFamily="2" charset="0"/>
                </a:rPr>
                <a:t>*</a:t>
              </a:r>
              <a:r>
                <a:rPr lang="en-US" sz="700" b="1" baseline="-25000" dirty="0">
                  <a:solidFill>
                    <a:schemeClr val="accent1">
                      <a:lumMod val="50000"/>
                    </a:schemeClr>
                  </a:solidFill>
                  <a:latin typeface="Helvetica" pitchFamily="2" charset="0"/>
                </a:rPr>
                <a:t>Bi</a:t>
              </a:r>
              <a:r>
                <a:rPr lang="en-US" sz="700" b="1" dirty="0">
                  <a:solidFill>
                    <a:schemeClr val="accent1">
                      <a:lumMod val="50000"/>
                    </a:schemeClr>
                  </a:solidFill>
                  <a:latin typeface="Helvetica" pitchFamily="2" charset="0"/>
                </a:rPr>
                <a:t> </a:t>
              </a:r>
              <a:endParaRPr lang="en-US" sz="700" b="1" dirty="0"/>
            </a:p>
          </p:txBody>
        </p:sp>
        <p:sp>
          <p:nvSpPr>
            <p:cNvPr id="478" name="Left-Right Arrow 477">
              <a:extLst>
                <a:ext uri="{FF2B5EF4-FFF2-40B4-BE49-F238E27FC236}">
                  <a16:creationId xmlns:a16="http://schemas.microsoft.com/office/drawing/2014/main" id="{C92F7544-6E95-674D-B387-0D5DF248DB1A}"/>
                </a:ext>
              </a:extLst>
            </p:cNvPr>
            <p:cNvSpPr/>
            <p:nvPr/>
          </p:nvSpPr>
          <p:spPr>
            <a:xfrm>
              <a:off x="5863802" y="3429001"/>
              <a:ext cx="1009576" cy="369332"/>
            </a:xfrm>
            <a:prstGeom prst="lef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9" name="Rectangle 478">
                  <a:extLst>
                    <a:ext uri="{FF2B5EF4-FFF2-40B4-BE49-F238E27FC236}">
                      <a16:creationId xmlns:a16="http://schemas.microsoft.com/office/drawing/2014/main" id="{F5F22BC3-0833-884D-B327-BF8C50A9CE96}"/>
                    </a:ext>
                  </a:extLst>
                </p:cNvPr>
                <p:cNvSpPr/>
                <p:nvPr/>
              </p:nvSpPr>
              <p:spPr>
                <a:xfrm>
                  <a:off x="4565358" y="2031454"/>
                  <a:ext cx="253595" cy="2138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700" b="1" i="1" smtClean="0">
                                <a:solidFill>
                                  <a:srgbClr val="00B050"/>
                                </a:solidFill>
                                <a:latin typeface="Cambria Math" panose="02040503050406030204" pitchFamily="18" charset="0"/>
                              </a:rPr>
                            </m:ctrlPr>
                          </m:accPr>
                          <m:e>
                            <m:r>
                              <a:rPr lang="en-US" sz="700" b="1" i="0" smtClean="0">
                                <a:solidFill>
                                  <a:srgbClr val="00B050"/>
                                </a:solidFill>
                                <a:latin typeface="Cambria Math" panose="02040503050406030204" pitchFamily="18" charset="0"/>
                              </a:rPr>
                              <m:t>𝐒</m:t>
                            </m:r>
                          </m:e>
                        </m:acc>
                      </m:oMath>
                    </m:oMathPara>
                  </a14:m>
                  <a:endParaRPr lang="en-US" sz="700" b="1" dirty="0">
                    <a:solidFill>
                      <a:srgbClr val="00B050"/>
                    </a:solidFill>
                  </a:endParaRPr>
                </a:p>
              </p:txBody>
            </p:sp>
          </mc:Choice>
          <mc:Fallback xmlns="">
            <p:sp>
              <p:nvSpPr>
                <p:cNvPr id="479" name="Rectangle 478">
                  <a:extLst>
                    <a:ext uri="{FF2B5EF4-FFF2-40B4-BE49-F238E27FC236}">
                      <a16:creationId xmlns:a16="http://schemas.microsoft.com/office/drawing/2014/main" id="{F5F22BC3-0833-884D-B327-BF8C50A9CE96}"/>
                    </a:ext>
                  </a:extLst>
                </p:cNvPr>
                <p:cNvSpPr>
                  <a:spLocks noRot="1" noChangeAspect="1" noMove="1" noResize="1" noEditPoints="1" noAdjustHandles="1" noChangeArrowheads="1" noChangeShapeType="1" noTextEdit="1"/>
                </p:cNvSpPr>
                <p:nvPr/>
              </p:nvSpPr>
              <p:spPr>
                <a:xfrm>
                  <a:off x="4565358" y="2031454"/>
                  <a:ext cx="253595" cy="213841"/>
                </a:xfrm>
                <a:prstGeom prst="rect">
                  <a:avLst/>
                </a:prstGeom>
                <a:blipFill>
                  <a:blip r:embed="rId49"/>
                  <a:stretch>
                    <a:fillRect r="-22222" b="-16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0" name="Rectangle 479">
                  <a:extLst>
                    <a:ext uri="{FF2B5EF4-FFF2-40B4-BE49-F238E27FC236}">
                      <a16:creationId xmlns:a16="http://schemas.microsoft.com/office/drawing/2014/main" id="{36FEE289-1B92-C043-BDC9-EDE47C768163}"/>
                    </a:ext>
                  </a:extLst>
                </p:cNvPr>
                <p:cNvSpPr/>
                <p:nvPr/>
              </p:nvSpPr>
              <p:spPr>
                <a:xfrm>
                  <a:off x="5108830" y="2518563"/>
                  <a:ext cx="261610" cy="2131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700" b="1" i="1" smtClean="0">
                                <a:solidFill>
                                  <a:srgbClr val="0070C0"/>
                                </a:solidFill>
                                <a:latin typeface="Cambria Math" panose="02040503050406030204" pitchFamily="18" charset="0"/>
                              </a:rPr>
                            </m:ctrlPr>
                          </m:accPr>
                          <m:e>
                            <m:r>
                              <a:rPr lang="en-US" sz="700" b="1" i="0" smtClean="0">
                                <a:solidFill>
                                  <a:srgbClr val="0070C0"/>
                                </a:solidFill>
                                <a:latin typeface="Cambria Math" panose="02040503050406030204" pitchFamily="18" charset="0"/>
                              </a:rPr>
                              <m:t>𝐏</m:t>
                            </m:r>
                          </m:e>
                        </m:acc>
                      </m:oMath>
                    </m:oMathPara>
                  </a14:m>
                  <a:endParaRPr lang="en-US" sz="700" b="1" dirty="0">
                    <a:solidFill>
                      <a:srgbClr val="00B050"/>
                    </a:solidFill>
                  </a:endParaRPr>
                </a:p>
              </p:txBody>
            </p:sp>
          </mc:Choice>
          <mc:Fallback xmlns="">
            <p:sp>
              <p:nvSpPr>
                <p:cNvPr id="480" name="Rectangle 479">
                  <a:extLst>
                    <a:ext uri="{FF2B5EF4-FFF2-40B4-BE49-F238E27FC236}">
                      <a16:creationId xmlns:a16="http://schemas.microsoft.com/office/drawing/2014/main" id="{36FEE289-1B92-C043-BDC9-EDE47C768163}"/>
                    </a:ext>
                  </a:extLst>
                </p:cNvPr>
                <p:cNvSpPr>
                  <a:spLocks noRot="1" noChangeAspect="1" noMove="1" noResize="1" noEditPoints="1" noAdjustHandles="1" noChangeArrowheads="1" noChangeShapeType="1" noTextEdit="1"/>
                </p:cNvSpPr>
                <p:nvPr/>
              </p:nvSpPr>
              <p:spPr>
                <a:xfrm>
                  <a:off x="5108830" y="2518563"/>
                  <a:ext cx="261610" cy="213135"/>
                </a:xfrm>
                <a:prstGeom prst="rect">
                  <a:avLst/>
                </a:prstGeom>
                <a:blipFill>
                  <a:blip r:embed="rId50"/>
                  <a:stretch>
                    <a:fillRect r="-37500" b="-160000"/>
                  </a:stretch>
                </a:blipFill>
              </p:spPr>
              <p:txBody>
                <a:bodyPr/>
                <a:lstStyle/>
                <a:p>
                  <a:r>
                    <a:rPr lang="en-US">
                      <a:noFill/>
                    </a:rPr>
                    <a:t> </a:t>
                  </a:r>
                </a:p>
              </p:txBody>
            </p:sp>
          </mc:Fallback>
        </mc:AlternateContent>
        <p:sp>
          <p:nvSpPr>
            <p:cNvPr id="481" name="Rectangle 480">
              <a:extLst>
                <a:ext uri="{FF2B5EF4-FFF2-40B4-BE49-F238E27FC236}">
                  <a16:creationId xmlns:a16="http://schemas.microsoft.com/office/drawing/2014/main" id="{E921C123-4EE2-9B41-BC17-AB89C9EA1DBF}"/>
                </a:ext>
              </a:extLst>
            </p:cNvPr>
            <p:cNvSpPr/>
            <p:nvPr/>
          </p:nvSpPr>
          <p:spPr>
            <a:xfrm>
              <a:off x="8792205" y="3300160"/>
              <a:ext cx="442750" cy="200055"/>
            </a:xfrm>
            <a:prstGeom prst="rect">
              <a:avLst/>
            </a:prstGeom>
          </p:spPr>
          <p:txBody>
            <a:bodyPr wrap="none">
              <a:spAutoFit/>
            </a:bodyPr>
            <a:lstStyle/>
            <a:p>
              <a:r>
                <a:rPr lang="en-US" sz="700" b="1" dirty="0">
                  <a:solidFill>
                    <a:schemeClr val="accent1">
                      <a:lumMod val="50000"/>
                    </a:schemeClr>
                  </a:solidFill>
                  <a:latin typeface="Helvetica" pitchFamily="2" charset="0"/>
                </a:rPr>
                <a:t>Fe</a:t>
              </a:r>
              <a:r>
                <a:rPr lang="en-US" sz="700" b="1" baseline="30000" dirty="0">
                  <a:solidFill>
                    <a:schemeClr val="accent1">
                      <a:lumMod val="50000"/>
                    </a:schemeClr>
                  </a:solidFill>
                  <a:latin typeface="Helvetica" pitchFamily="2" charset="0"/>
                </a:rPr>
                <a:t>***</a:t>
              </a:r>
              <a:r>
                <a:rPr lang="en-US" sz="700" b="1" baseline="-25000" dirty="0">
                  <a:solidFill>
                    <a:schemeClr val="accent1">
                      <a:lumMod val="50000"/>
                    </a:schemeClr>
                  </a:solidFill>
                  <a:latin typeface="Helvetica" pitchFamily="2" charset="0"/>
                </a:rPr>
                <a:t>W</a:t>
              </a:r>
              <a:r>
                <a:rPr lang="en-US" sz="700" b="1" dirty="0">
                  <a:solidFill>
                    <a:schemeClr val="accent1">
                      <a:lumMod val="50000"/>
                    </a:schemeClr>
                  </a:solidFill>
                  <a:latin typeface="Helvetica" pitchFamily="2" charset="0"/>
                </a:rPr>
                <a:t> </a:t>
              </a:r>
              <a:endParaRPr lang="en-US" sz="700" b="1" dirty="0"/>
            </a:p>
          </p:txBody>
        </p:sp>
        <p:sp>
          <p:nvSpPr>
            <p:cNvPr id="482" name="Rectangle 481">
              <a:extLst>
                <a:ext uri="{FF2B5EF4-FFF2-40B4-BE49-F238E27FC236}">
                  <a16:creationId xmlns:a16="http://schemas.microsoft.com/office/drawing/2014/main" id="{9DDF431D-1C2B-A045-B54A-4CFB46E5EA5F}"/>
                </a:ext>
              </a:extLst>
            </p:cNvPr>
            <p:cNvSpPr/>
            <p:nvPr/>
          </p:nvSpPr>
          <p:spPr>
            <a:xfrm>
              <a:off x="7635682" y="5972625"/>
              <a:ext cx="428322" cy="200055"/>
            </a:xfrm>
            <a:prstGeom prst="rect">
              <a:avLst/>
            </a:prstGeom>
          </p:spPr>
          <p:txBody>
            <a:bodyPr wrap="none">
              <a:spAutoFit/>
            </a:bodyPr>
            <a:lstStyle/>
            <a:p>
              <a:r>
                <a:rPr lang="en-US" sz="700" b="1" dirty="0" err="1">
                  <a:solidFill>
                    <a:schemeClr val="accent1">
                      <a:lumMod val="50000"/>
                    </a:schemeClr>
                  </a:solidFill>
                  <a:latin typeface="Helvetica" pitchFamily="2" charset="0"/>
                </a:rPr>
                <a:t>Mn</a:t>
              </a:r>
              <a:r>
                <a:rPr lang="en-US" sz="700" b="1" baseline="30000" dirty="0" err="1">
                  <a:solidFill>
                    <a:schemeClr val="accent1">
                      <a:lumMod val="50000"/>
                    </a:schemeClr>
                  </a:solidFill>
                  <a:latin typeface="Helvetica" pitchFamily="2" charset="0"/>
                </a:rPr>
                <a:t>’’</a:t>
              </a:r>
              <a:r>
                <a:rPr lang="en-US" sz="700" b="1" baseline="-25000" dirty="0" err="1">
                  <a:solidFill>
                    <a:schemeClr val="accent1">
                      <a:lumMod val="50000"/>
                    </a:schemeClr>
                  </a:solidFill>
                  <a:latin typeface="Helvetica" pitchFamily="2" charset="0"/>
                </a:rPr>
                <a:t>W</a:t>
              </a:r>
              <a:r>
                <a:rPr lang="en-US" sz="700" b="1" dirty="0">
                  <a:solidFill>
                    <a:schemeClr val="accent1">
                      <a:lumMod val="50000"/>
                    </a:schemeClr>
                  </a:solidFill>
                  <a:latin typeface="Helvetica" pitchFamily="2" charset="0"/>
                </a:rPr>
                <a:t> </a:t>
              </a:r>
              <a:endParaRPr lang="en-US" sz="700" b="1" dirty="0"/>
            </a:p>
          </p:txBody>
        </p:sp>
        <p:sp>
          <p:nvSpPr>
            <p:cNvPr id="483" name="Rectangle 482">
              <a:extLst>
                <a:ext uri="{FF2B5EF4-FFF2-40B4-BE49-F238E27FC236}">
                  <a16:creationId xmlns:a16="http://schemas.microsoft.com/office/drawing/2014/main" id="{8ADD7576-C757-754F-A54D-57E9AB407EEC}"/>
                </a:ext>
              </a:extLst>
            </p:cNvPr>
            <p:cNvSpPr/>
            <p:nvPr/>
          </p:nvSpPr>
          <p:spPr>
            <a:xfrm>
              <a:off x="10253165" y="5949020"/>
              <a:ext cx="431528" cy="200055"/>
            </a:xfrm>
            <a:prstGeom prst="rect">
              <a:avLst/>
            </a:prstGeom>
          </p:spPr>
          <p:txBody>
            <a:bodyPr wrap="none">
              <a:spAutoFit/>
            </a:bodyPr>
            <a:lstStyle/>
            <a:p>
              <a:r>
                <a:rPr lang="en-US" sz="700" b="1" dirty="0" err="1">
                  <a:solidFill>
                    <a:schemeClr val="accent1">
                      <a:lumMod val="50000"/>
                    </a:schemeClr>
                  </a:solidFill>
                  <a:latin typeface="Helvetica" pitchFamily="2" charset="0"/>
                </a:rPr>
                <a:t>Mn</a:t>
              </a:r>
              <a:r>
                <a:rPr lang="en-US" sz="700" b="1" baseline="30000" dirty="0" err="1">
                  <a:solidFill>
                    <a:schemeClr val="accent1">
                      <a:lumMod val="50000"/>
                    </a:schemeClr>
                  </a:solidFill>
                  <a:latin typeface="Helvetica" pitchFamily="2" charset="0"/>
                </a:rPr>
                <a:t>’’</a:t>
              </a:r>
              <a:r>
                <a:rPr lang="en-US" sz="700" b="1" baseline="-25000" dirty="0" err="1">
                  <a:solidFill>
                    <a:schemeClr val="accent1">
                      <a:lumMod val="50000"/>
                    </a:schemeClr>
                  </a:solidFill>
                  <a:latin typeface="Helvetica" pitchFamily="2" charset="0"/>
                </a:rPr>
                <a:t>Bi</a:t>
              </a:r>
              <a:r>
                <a:rPr lang="en-US" sz="700" b="1" dirty="0">
                  <a:solidFill>
                    <a:schemeClr val="accent1">
                      <a:lumMod val="50000"/>
                    </a:schemeClr>
                  </a:solidFill>
                  <a:latin typeface="Helvetica" pitchFamily="2" charset="0"/>
                </a:rPr>
                <a:t> </a:t>
              </a:r>
              <a:endParaRPr lang="en-US" sz="700" b="1" dirty="0"/>
            </a:p>
          </p:txBody>
        </p:sp>
        <p:pic>
          <p:nvPicPr>
            <p:cNvPr id="484" name="Picture 2">
              <a:extLst>
                <a:ext uri="{FF2B5EF4-FFF2-40B4-BE49-F238E27FC236}">
                  <a16:creationId xmlns:a16="http://schemas.microsoft.com/office/drawing/2014/main" id="{9A3ED223-7527-614A-B023-DCE6D9ABFA9E}"/>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8040184" y="827563"/>
              <a:ext cx="2397000" cy="24059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5" name="Group 484">
            <a:extLst>
              <a:ext uri="{FF2B5EF4-FFF2-40B4-BE49-F238E27FC236}">
                <a16:creationId xmlns:a16="http://schemas.microsoft.com/office/drawing/2014/main" id="{FF31C85B-0EAB-8D4C-8A0E-7DB676800DA0}"/>
              </a:ext>
            </a:extLst>
          </p:cNvPr>
          <p:cNvGrpSpPr/>
          <p:nvPr/>
        </p:nvGrpSpPr>
        <p:grpSpPr>
          <a:xfrm>
            <a:off x="4841373" y="929825"/>
            <a:ext cx="7863859" cy="2891581"/>
            <a:chOff x="-5080" y="-332418"/>
            <a:chExt cx="13037390" cy="7163701"/>
          </a:xfrm>
        </p:grpSpPr>
        <p:pic>
          <p:nvPicPr>
            <p:cNvPr id="486" name="Picture 485" descr="Berkeley Lab logo, white text on blue background">
              <a:extLst>
                <a:ext uri="{FF2B5EF4-FFF2-40B4-BE49-F238E27FC236}">
                  <a16:creationId xmlns:a16="http://schemas.microsoft.com/office/drawing/2014/main" id="{9F1759D0-E8D8-564F-AE8D-B622A0B211EF}"/>
                </a:ext>
              </a:extLst>
            </p:cNvPr>
            <p:cNvPicPr>
              <a:picLocks noChangeAspect="1"/>
            </p:cNvPicPr>
            <p:nvPr/>
          </p:nvPicPr>
          <p:blipFill>
            <a:blip r:embed="rId4"/>
            <a:stretch>
              <a:fillRect/>
            </a:stretch>
          </p:blipFill>
          <p:spPr>
            <a:xfrm>
              <a:off x="2218822" y="6080111"/>
              <a:ext cx="2567879" cy="580413"/>
            </a:xfrm>
            <a:prstGeom prst="rect">
              <a:avLst/>
            </a:prstGeom>
          </p:spPr>
        </p:pic>
        <p:pic>
          <p:nvPicPr>
            <p:cNvPr id="487" name="Picture 3" descr="page1image1004962464">
              <a:extLst>
                <a:ext uri="{FF2B5EF4-FFF2-40B4-BE49-F238E27FC236}">
                  <a16:creationId xmlns:a16="http://schemas.microsoft.com/office/drawing/2014/main" id="{2A38CE46-8226-714A-9597-DE1D9444A6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88" name="Picture 4" descr="page1image1005061216">
              <a:extLst>
                <a:ext uri="{FF2B5EF4-FFF2-40B4-BE49-F238E27FC236}">
                  <a16:creationId xmlns:a16="http://schemas.microsoft.com/office/drawing/2014/main" id="{67B98478-BE98-2D42-B1A8-3DB9F3CA07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489" name="Picture 5" descr="page1image1004868464">
              <a:extLst>
                <a:ext uri="{FF2B5EF4-FFF2-40B4-BE49-F238E27FC236}">
                  <a16:creationId xmlns:a16="http://schemas.microsoft.com/office/drawing/2014/main" id="{F7BA8681-75FA-3B40-8212-291C1C9078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5470" y="5915475"/>
              <a:ext cx="254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90" name="Picture 6" descr="page1image1005195008">
              <a:extLst>
                <a:ext uri="{FF2B5EF4-FFF2-40B4-BE49-F238E27FC236}">
                  <a16:creationId xmlns:a16="http://schemas.microsoft.com/office/drawing/2014/main" id="{A2AD697B-9D32-CD4F-9860-D06E8CFCB2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91" name="Picture 9" descr="page1image1004934848">
              <a:extLst>
                <a:ext uri="{FF2B5EF4-FFF2-40B4-BE49-F238E27FC236}">
                  <a16:creationId xmlns:a16="http://schemas.microsoft.com/office/drawing/2014/main" id="{82E694A3-593B-F947-B3D1-6681BC8C4C33}"/>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475470" y="5915475"/>
              <a:ext cx="1143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492" name="Picture 12" descr="page1image1004828672">
              <a:extLst>
                <a:ext uri="{FF2B5EF4-FFF2-40B4-BE49-F238E27FC236}">
                  <a16:creationId xmlns:a16="http://schemas.microsoft.com/office/drawing/2014/main" id="{CCAC3721-31DC-F747-BDCB-085410EEA8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5470" y="5915475"/>
              <a:ext cx="50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493" name="Picture 13" descr="page1image1005028192">
              <a:extLst>
                <a:ext uri="{FF2B5EF4-FFF2-40B4-BE49-F238E27FC236}">
                  <a16:creationId xmlns:a16="http://schemas.microsoft.com/office/drawing/2014/main" id="{06FD3903-D2EF-2547-B0DC-21974807F8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5470" y="5915475"/>
              <a:ext cx="88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94" name="Picture 14" descr="page1image1017212368">
              <a:extLst>
                <a:ext uri="{FF2B5EF4-FFF2-40B4-BE49-F238E27FC236}">
                  <a16:creationId xmlns:a16="http://schemas.microsoft.com/office/drawing/2014/main" id="{650C2EF5-2150-D14E-B790-08C941F435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95" name="Picture 15" descr="page1image1017344032">
              <a:extLst>
                <a:ext uri="{FF2B5EF4-FFF2-40B4-BE49-F238E27FC236}">
                  <a16:creationId xmlns:a16="http://schemas.microsoft.com/office/drawing/2014/main" id="{E2806DA1-5648-F145-B9B6-C8E3BDB232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496" name="Picture 18" descr="page1image1017293152">
              <a:extLst>
                <a:ext uri="{FF2B5EF4-FFF2-40B4-BE49-F238E27FC236}">
                  <a16:creationId xmlns:a16="http://schemas.microsoft.com/office/drawing/2014/main" id="{BE20195D-A6ED-B941-B5FD-433550B58D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497" name="Picture 19" descr="page1image1017602032">
              <a:extLst>
                <a:ext uri="{FF2B5EF4-FFF2-40B4-BE49-F238E27FC236}">
                  <a16:creationId xmlns:a16="http://schemas.microsoft.com/office/drawing/2014/main" id="{BBAAAB99-E58D-CF49-92C0-2A1CDCF062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21" descr="page1image1017701856">
              <a:extLst>
                <a:ext uri="{FF2B5EF4-FFF2-40B4-BE49-F238E27FC236}">
                  <a16:creationId xmlns:a16="http://schemas.microsoft.com/office/drawing/2014/main" id="{44DB0618-F9A1-4747-B80C-FB66E00B807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22" descr="page1image1017231920">
              <a:extLst>
                <a:ext uri="{FF2B5EF4-FFF2-40B4-BE49-F238E27FC236}">
                  <a16:creationId xmlns:a16="http://schemas.microsoft.com/office/drawing/2014/main" id="{C74858DB-5DEA-9346-AFD9-2F994164E99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00" name="Picture 23" descr="page1image1017389760">
              <a:extLst>
                <a:ext uri="{FF2B5EF4-FFF2-40B4-BE49-F238E27FC236}">
                  <a16:creationId xmlns:a16="http://schemas.microsoft.com/office/drawing/2014/main" id="{8FB6DD11-E2F8-564B-96A1-5EA6B3A996C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01" name="Picture 24" descr="page1image1017494128">
              <a:extLst>
                <a:ext uri="{FF2B5EF4-FFF2-40B4-BE49-F238E27FC236}">
                  <a16:creationId xmlns:a16="http://schemas.microsoft.com/office/drawing/2014/main" id="{52E4AE7A-C870-E54D-8E3F-CC4130E6117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02" name="Picture 25" descr="page1image1017688784">
              <a:extLst>
                <a:ext uri="{FF2B5EF4-FFF2-40B4-BE49-F238E27FC236}">
                  <a16:creationId xmlns:a16="http://schemas.microsoft.com/office/drawing/2014/main" id="{568E32DA-5A23-9349-8135-E24D19501A0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503" name="Picture 26" descr="page1image1017632112">
              <a:extLst>
                <a:ext uri="{FF2B5EF4-FFF2-40B4-BE49-F238E27FC236}">
                  <a16:creationId xmlns:a16="http://schemas.microsoft.com/office/drawing/2014/main" id="{0699077E-8439-FB48-BF58-D71133F6866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75470" y="5915475"/>
              <a:ext cx="63500" cy="38100"/>
            </a:xfrm>
            <a:prstGeom prst="rect">
              <a:avLst/>
            </a:prstGeom>
            <a:noFill/>
            <a:extLst>
              <a:ext uri="{909E8E84-426E-40DD-AFC4-6F175D3DCCD1}">
                <a14:hiddenFill xmlns:a14="http://schemas.microsoft.com/office/drawing/2010/main">
                  <a:solidFill>
                    <a:srgbClr val="FFFFFF"/>
                  </a:solidFill>
                </a14:hiddenFill>
              </a:ext>
            </a:extLst>
          </p:spPr>
        </p:pic>
        <p:pic>
          <p:nvPicPr>
            <p:cNvPr id="504" name="Picture 27" descr="page1image1017613072">
              <a:extLst>
                <a:ext uri="{FF2B5EF4-FFF2-40B4-BE49-F238E27FC236}">
                  <a16:creationId xmlns:a16="http://schemas.microsoft.com/office/drawing/2014/main" id="{3A8F4BF9-1D0C-3745-BD0A-F523A1E9CBC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05" name="Picture 28" descr="page1image1017375392">
              <a:extLst>
                <a:ext uri="{FF2B5EF4-FFF2-40B4-BE49-F238E27FC236}">
                  <a16:creationId xmlns:a16="http://schemas.microsoft.com/office/drawing/2014/main" id="{1EE1BF01-1381-1B4A-9FC9-0828DCA2C97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06" name="Picture 29" descr="page1image1017197360">
              <a:extLst>
                <a:ext uri="{FF2B5EF4-FFF2-40B4-BE49-F238E27FC236}">
                  <a16:creationId xmlns:a16="http://schemas.microsoft.com/office/drawing/2014/main" id="{16BEEB35-ADA1-D44C-8F0C-ECF618B443E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07" name="Picture 30" descr="page1image1017371056">
              <a:extLst>
                <a:ext uri="{FF2B5EF4-FFF2-40B4-BE49-F238E27FC236}">
                  <a16:creationId xmlns:a16="http://schemas.microsoft.com/office/drawing/2014/main" id="{9578F6BB-B779-6749-88CA-FE973592133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08" name="Picture 31" descr="page1image1017322736">
              <a:extLst>
                <a:ext uri="{FF2B5EF4-FFF2-40B4-BE49-F238E27FC236}">
                  <a16:creationId xmlns:a16="http://schemas.microsoft.com/office/drawing/2014/main" id="{7BDBBF48-BC43-6F47-9581-FF4485D2C44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509" name="Picture 32" descr="page1image1017323168">
              <a:extLst>
                <a:ext uri="{FF2B5EF4-FFF2-40B4-BE49-F238E27FC236}">
                  <a16:creationId xmlns:a16="http://schemas.microsoft.com/office/drawing/2014/main" id="{89F00FB6-E064-7944-82ED-255B09E84C1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510" name="Picture 33" descr="page1image1005440928">
              <a:extLst>
                <a:ext uri="{FF2B5EF4-FFF2-40B4-BE49-F238E27FC236}">
                  <a16:creationId xmlns:a16="http://schemas.microsoft.com/office/drawing/2014/main" id="{DF84EE51-A012-7047-9850-71CFE333DA4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5470" y="5915475"/>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511" name="Picture 35" descr="page1image1005446496">
              <a:extLst>
                <a:ext uri="{FF2B5EF4-FFF2-40B4-BE49-F238E27FC236}">
                  <a16:creationId xmlns:a16="http://schemas.microsoft.com/office/drawing/2014/main" id="{4DC20835-1237-CD4D-9682-74D029CF799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512" name="Picture 36" descr="page1image1005332560">
              <a:extLst>
                <a:ext uri="{FF2B5EF4-FFF2-40B4-BE49-F238E27FC236}">
                  <a16:creationId xmlns:a16="http://schemas.microsoft.com/office/drawing/2014/main" id="{6E1EACFF-1A11-E148-9B82-10BEB5E46C1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75470" y="5915475"/>
              <a:ext cx="38100" cy="63500"/>
            </a:xfrm>
            <a:prstGeom prst="rect">
              <a:avLst/>
            </a:prstGeom>
            <a:noFill/>
            <a:extLst>
              <a:ext uri="{909E8E84-426E-40DD-AFC4-6F175D3DCCD1}">
                <a14:hiddenFill xmlns:a14="http://schemas.microsoft.com/office/drawing/2010/main">
                  <a:solidFill>
                    <a:srgbClr val="FFFFFF"/>
                  </a:solidFill>
                </a14:hiddenFill>
              </a:ext>
            </a:extLst>
          </p:spPr>
        </p:pic>
        <p:pic>
          <p:nvPicPr>
            <p:cNvPr id="513" name="Picture 37" descr="page1image1005004928">
              <a:extLst>
                <a:ext uri="{FF2B5EF4-FFF2-40B4-BE49-F238E27FC236}">
                  <a16:creationId xmlns:a16="http://schemas.microsoft.com/office/drawing/2014/main" id="{CDC12243-FC18-D245-83EF-5603797FA7E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514" name="Picture 38" descr="page1image1004975696">
              <a:extLst>
                <a:ext uri="{FF2B5EF4-FFF2-40B4-BE49-F238E27FC236}">
                  <a16:creationId xmlns:a16="http://schemas.microsoft.com/office/drawing/2014/main" id="{925658BE-5FB0-704E-9DF9-0A2865274340}"/>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sp>
          <p:nvSpPr>
            <p:cNvPr id="515" name="Rectangle 514">
              <a:extLst>
                <a:ext uri="{FF2B5EF4-FFF2-40B4-BE49-F238E27FC236}">
                  <a16:creationId xmlns:a16="http://schemas.microsoft.com/office/drawing/2014/main" id="{907ACE0A-0B14-A442-B40E-92FEDD39899E}"/>
                </a:ext>
              </a:extLst>
            </p:cNvPr>
            <p:cNvSpPr/>
            <p:nvPr/>
          </p:nvSpPr>
          <p:spPr>
            <a:xfrm>
              <a:off x="0" y="-1"/>
              <a:ext cx="12192000" cy="728700"/>
            </a:xfrm>
            <a:prstGeom prst="rect">
              <a:avLst/>
            </a:prstGeom>
            <a:solidFill>
              <a:srgbClr val="04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6" name="TextBox 515">
              <a:extLst>
                <a:ext uri="{FF2B5EF4-FFF2-40B4-BE49-F238E27FC236}">
                  <a16:creationId xmlns:a16="http://schemas.microsoft.com/office/drawing/2014/main" id="{D9D52BB3-2FBF-AD4D-A562-6F2088BBDE51}"/>
                </a:ext>
              </a:extLst>
            </p:cNvPr>
            <p:cNvSpPr txBox="1"/>
            <p:nvPr/>
          </p:nvSpPr>
          <p:spPr>
            <a:xfrm>
              <a:off x="17052" y="-332418"/>
              <a:ext cx="13015258" cy="1015664"/>
            </a:xfrm>
            <a:prstGeom prst="rect">
              <a:avLst/>
            </a:prstGeom>
            <a:noFill/>
          </p:spPr>
          <p:txBody>
            <a:bodyPr wrap="square" rtlCol="0">
              <a:spAutoFit/>
            </a:bodyPr>
            <a:lstStyle/>
            <a:p>
              <a:r>
                <a:rPr lang="en-US" sz="800" b="1" dirty="0">
                  <a:solidFill>
                    <a:schemeClr val="bg1"/>
                  </a:solidFill>
                  <a:latin typeface="Helvetica" pitchFamily="2" charset="0"/>
                </a:rPr>
                <a:t>Methods</a:t>
              </a:r>
              <a:r>
                <a:rPr lang="en-US" sz="2400" b="1" dirty="0">
                  <a:solidFill>
                    <a:schemeClr val="bg1"/>
                  </a:solidFill>
                  <a:latin typeface="Helvetica" pitchFamily="2" charset="0"/>
                </a:rPr>
                <a:t> </a:t>
              </a:r>
            </a:p>
            <a:p>
              <a:br>
                <a:rPr lang="en-US" dirty="0"/>
              </a:br>
              <a:endParaRPr lang="en-US" dirty="0"/>
            </a:p>
          </p:txBody>
        </p:sp>
        <p:sp>
          <p:nvSpPr>
            <p:cNvPr id="517" name="Rectangle 516">
              <a:extLst>
                <a:ext uri="{FF2B5EF4-FFF2-40B4-BE49-F238E27FC236}">
                  <a16:creationId xmlns:a16="http://schemas.microsoft.com/office/drawing/2014/main" id="{A56018E1-CEE3-6746-9660-3D8E9E7E3BF9}"/>
                </a:ext>
              </a:extLst>
            </p:cNvPr>
            <p:cNvSpPr/>
            <p:nvPr/>
          </p:nvSpPr>
          <p:spPr>
            <a:xfrm>
              <a:off x="0" y="738364"/>
              <a:ext cx="5586761" cy="293950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ectangle 517">
              <a:extLst>
                <a:ext uri="{FF2B5EF4-FFF2-40B4-BE49-F238E27FC236}">
                  <a16:creationId xmlns:a16="http://schemas.microsoft.com/office/drawing/2014/main" id="{B4CF9D09-782C-6646-95C6-E32CD41A68D4}"/>
                </a:ext>
              </a:extLst>
            </p:cNvPr>
            <p:cNvSpPr/>
            <p:nvPr/>
          </p:nvSpPr>
          <p:spPr>
            <a:xfrm>
              <a:off x="6350" y="738882"/>
              <a:ext cx="5601096" cy="200055"/>
            </a:xfrm>
            <a:prstGeom prst="rect">
              <a:avLst/>
            </a:prstGeom>
          </p:spPr>
          <p:txBody>
            <a:bodyPr wrap="square">
              <a:spAutoFit/>
            </a:bodyPr>
            <a:lstStyle/>
            <a:p>
              <a:r>
                <a:rPr lang="en-US" sz="700" b="1" dirty="0">
                  <a:solidFill>
                    <a:schemeClr val="accent1"/>
                  </a:solidFill>
                  <a:latin typeface="Helvetica" pitchFamily="2" charset="0"/>
                </a:rPr>
                <a:t>(1) Select trial host oxide and dopant.  </a:t>
              </a:r>
              <a:endParaRPr lang="en-US" sz="700" b="1" dirty="0">
                <a:solidFill>
                  <a:schemeClr val="accent1">
                    <a:lumMod val="50000"/>
                  </a:schemeClr>
                </a:solidFill>
                <a:latin typeface="Helvetica" pitchFamily="2" charset="0"/>
              </a:endParaRPr>
            </a:p>
          </p:txBody>
        </p:sp>
        <p:sp>
          <p:nvSpPr>
            <p:cNvPr id="519" name="Rectangle 518">
              <a:extLst>
                <a:ext uri="{FF2B5EF4-FFF2-40B4-BE49-F238E27FC236}">
                  <a16:creationId xmlns:a16="http://schemas.microsoft.com/office/drawing/2014/main" id="{D2391BF0-61D7-D04A-91F5-DE35F0DCC577}"/>
                </a:ext>
              </a:extLst>
            </p:cNvPr>
            <p:cNvSpPr/>
            <p:nvPr/>
          </p:nvSpPr>
          <p:spPr>
            <a:xfrm>
              <a:off x="6350" y="3677871"/>
              <a:ext cx="5578094" cy="315341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a16="http://schemas.microsoft.com/office/drawing/2014/main" id="{8371B7A2-BF4E-EC44-9100-EC1524118BEE}"/>
                </a:ext>
              </a:extLst>
            </p:cNvPr>
            <p:cNvSpPr/>
            <p:nvPr/>
          </p:nvSpPr>
          <p:spPr>
            <a:xfrm>
              <a:off x="5584444" y="738364"/>
              <a:ext cx="6578470" cy="293950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ectangle 520">
              <a:extLst>
                <a:ext uri="{FF2B5EF4-FFF2-40B4-BE49-F238E27FC236}">
                  <a16:creationId xmlns:a16="http://schemas.microsoft.com/office/drawing/2014/main" id="{DEE2CD57-9507-B14F-BBFA-87D04C6BF12C}"/>
                </a:ext>
              </a:extLst>
            </p:cNvPr>
            <p:cNvSpPr/>
            <p:nvPr/>
          </p:nvSpPr>
          <p:spPr>
            <a:xfrm>
              <a:off x="5584444" y="3687536"/>
              <a:ext cx="6578470" cy="314374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9C549660-D0FA-5647-90E7-0C424053323E}"/>
                </a:ext>
              </a:extLst>
            </p:cNvPr>
            <p:cNvSpPr/>
            <p:nvPr/>
          </p:nvSpPr>
          <p:spPr>
            <a:xfrm>
              <a:off x="5649022" y="738883"/>
              <a:ext cx="6710748" cy="200055"/>
            </a:xfrm>
            <a:prstGeom prst="rect">
              <a:avLst/>
            </a:prstGeom>
          </p:spPr>
          <p:txBody>
            <a:bodyPr wrap="square">
              <a:spAutoFit/>
            </a:bodyPr>
            <a:lstStyle/>
            <a:p>
              <a:r>
                <a:rPr lang="en-US" sz="700" b="1" dirty="0">
                  <a:solidFill>
                    <a:schemeClr val="accent1"/>
                  </a:solidFill>
                  <a:latin typeface="Helvetica" pitchFamily="2" charset="0"/>
                </a:rPr>
                <a:t>(2) Compute MCAE over grid.   </a:t>
              </a:r>
              <a:endParaRPr lang="en-US" sz="700" b="1" dirty="0">
                <a:solidFill>
                  <a:schemeClr val="accent1">
                    <a:lumMod val="50000"/>
                  </a:schemeClr>
                </a:solidFill>
                <a:latin typeface="Helvetica" pitchFamily="2" charset="0"/>
              </a:endParaRPr>
            </a:p>
          </p:txBody>
        </p:sp>
        <p:sp>
          <p:nvSpPr>
            <p:cNvPr id="523" name="Rectangle 522">
              <a:extLst>
                <a:ext uri="{FF2B5EF4-FFF2-40B4-BE49-F238E27FC236}">
                  <a16:creationId xmlns:a16="http://schemas.microsoft.com/office/drawing/2014/main" id="{837A837D-F35A-5647-8797-66B09EE8A567}"/>
                </a:ext>
              </a:extLst>
            </p:cNvPr>
            <p:cNvSpPr/>
            <p:nvPr/>
          </p:nvSpPr>
          <p:spPr>
            <a:xfrm>
              <a:off x="6350" y="3677870"/>
              <a:ext cx="5656456" cy="200055"/>
            </a:xfrm>
            <a:prstGeom prst="rect">
              <a:avLst/>
            </a:prstGeom>
          </p:spPr>
          <p:txBody>
            <a:bodyPr wrap="square">
              <a:spAutoFit/>
            </a:bodyPr>
            <a:lstStyle/>
            <a:p>
              <a:r>
                <a:rPr lang="en-US" sz="700" b="1" dirty="0">
                  <a:solidFill>
                    <a:schemeClr val="accent1"/>
                  </a:solidFill>
                  <a:latin typeface="Helvetica" pitchFamily="2" charset="0"/>
                </a:rPr>
                <a:t>(3) Determine easy axes &amp; planes. </a:t>
              </a:r>
              <a:endParaRPr lang="en-US" sz="700" b="1" dirty="0">
                <a:solidFill>
                  <a:schemeClr val="accent1">
                    <a:lumMod val="50000"/>
                  </a:schemeClr>
                </a:solidFill>
                <a:latin typeface="Helvetica" pitchFamily="2" charset="0"/>
              </a:endParaRPr>
            </a:p>
          </p:txBody>
        </p:sp>
        <p:sp>
          <p:nvSpPr>
            <p:cNvPr id="524" name="Rectangle 523">
              <a:extLst>
                <a:ext uri="{FF2B5EF4-FFF2-40B4-BE49-F238E27FC236}">
                  <a16:creationId xmlns:a16="http://schemas.microsoft.com/office/drawing/2014/main" id="{19D7DE65-2E22-574D-9A2E-E8571A7280BB}"/>
                </a:ext>
              </a:extLst>
            </p:cNvPr>
            <p:cNvSpPr/>
            <p:nvPr/>
          </p:nvSpPr>
          <p:spPr>
            <a:xfrm>
              <a:off x="5656456" y="3677871"/>
              <a:ext cx="6506458" cy="200055"/>
            </a:xfrm>
            <a:prstGeom prst="rect">
              <a:avLst/>
            </a:prstGeom>
          </p:spPr>
          <p:txBody>
            <a:bodyPr wrap="square">
              <a:spAutoFit/>
            </a:bodyPr>
            <a:lstStyle/>
            <a:p>
              <a:r>
                <a:rPr lang="en-US" sz="700" b="1" dirty="0">
                  <a:solidFill>
                    <a:schemeClr val="accent1"/>
                  </a:solidFill>
                  <a:latin typeface="Helvetica" pitchFamily="2" charset="0"/>
                </a:rPr>
                <a:t>(4) Find mechanism. Grow &amp; measure.  </a:t>
              </a:r>
              <a:endParaRPr lang="en-US" sz="700" b="1" dirty="0">
                <a:solidFill>
                  <a:schemeClr val="accent1">
                    <a:lumMod val="50000"/>
                  </a:schemeClr>
                </a:solidFill>
                <a:latin typeface="Helvetica" pitchFamily="2" charset="0"/>
              </a:endParaRPr>
            </a:p>
          </p:txBody>
        </p:sp>
        <p:pic>
          <p:nvPicPr>
            <p:cNvPr id="525" name="Picture 524">
              <a:extLst>
                <a:ext uri="{FF2B5EF4-FFF2-40B4-BE49-F238E27FC236}">
                  <a16:creationId xmlns:a16="http://schemas.microsoft.com/office/drawing/2014/main" id="{B4995F2C-D1B0-CA47-AFE9-E123ACC288F5}"/>
                </a:ext>
              </a:extLst>
            </p:cNvPr>
            <p:cNvPicPr>
              <a:picLocks noChangeAspect="1"/>
            </p:cNvPicPr>
            <p:nvPr/>
          </p:nvPicPr>
          <p:blipFill rotWithShape="1">
            <a:blip r:embed="rId52"/>
            <a:srcRect l="34448" t="417" r="33283" b="6373"/>
            <a:stretch/>
          </p:blipFill>
          <p:spPr>
            <a:xfrm rot="5400000">
              <a:off x="135729" y="1048171"/>
              <a:ext cx="1541822" cy="1755109"/>
            </a:xfrm>
            <a:prstGeom prst="rect">
              <a:avLst/>
            </a:prstGeom>
          </p:spPr>
        </p:pic>
        <p:sp>
          <p:nvSpPr>
            <p:cNvPr id="526" name="Oval 525">
              <a:extLst>
                <a:ext uri="{FF2B5EF4-FFF2-40B4-BE49-F238E27FC236}">
                  <a16:creationId xmlns:a16="http://schemas.microsoft.com/office/drawing/2014/main" id="{C5A6E67E-8103-0C44-8A23-39A58AADD0E7}"/>
                </a:ext>
              </a:extLst>
            </p:cNvPr>
            <p:cNvSpPr/>
            <p:nvPr/>
          </p:nvSpPr>
          <p:spPr>
            <a:xfrm>
              <a:off x="123437" y="1531514"/>
              <a:ext cx="646770" cy="7136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507CA14-560A-E846-91C5-565810DA73B9}"/>
                </a:ext>
              </a:extLst>
            </p:cNvPr>
            <p:cNvSpPr/>
            <p:nvPr/>
          </p:nvSpPr>
          <p:spPr>
            <a:xfrm>
              <a:off x="941158" y="1322874"/>
              <a:ext cx="899582" cy="132057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28" name="Picture 527">
              <a:extLst>
                <a:ext uri="{FF2B5EF4-FFF2-40B4-BE49-F238E27FC236}">
                  <a16:creationId xmlns:a16="http://schemas.microsoft.com/office/drawing/2014/main" id="{EA995E34-BB19-404D-B2BD-37BD5D0B3CF4}"/>
                </a:ext>
              </a:extLst>
            </p:cNvPr>
            <p:cNvPicPr>
              <a:picLocks noChangeAspect="1"/>
            </p:cNvPicPr>
            <p:nvPr/>
          </p:nvPicPr>
          <p:blipFill>
            <a:blip r:embed="rId53"/>
            <a:stretch>
              <a:fillRect/>
            </a:stretch>
          </p:blipFill>
          <p:spPr>
            <a:xfrm>
              <a:off x="9983869" y="1235564"/>
              <a:ext cx="1959880" cy="1063935"/>
            </a:xfrm>
            <a:prstGeom prst="rect">
              <a:avLst/>
            </a:prstGeom>
          </p:spPr>
        </p:pic>
        <p:sp>
          <p:nvSpPr>
            <p:cNvPr id="529" name="Right Arrow 528">
              <a:extLst>
                <a:ext uri="{FF2B5EF4-FFF2-40B4-BE49-F238E27FC236}">
                  <a16:creationId xmlns:a16="http://schemas.microsoft.com/office/drawing/2014/main" id="{D369AEB4-3E14-4045-8DF5-480E6E235E10}"/>
                </a:ext>
              </a:extLst>
            </p:cNvPr>
            <p:cNvSpPr/>
            <p:nvPr/>
          </p:nvSpPr>
          <p:spPr>
            <a:xfrm>
              <a:off x="9260069" y="1593166"/>
              <a:ext cx="918839" cy="354859"/>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0" name="Rectangle 529">
              <a:extLst>
                <a:ext uri="{FF2B5EF4-FFF2-40B4-BE49-F238E27FC236}">
                  <a16:creationId xmlns:a16="http://schemas.microsoft.com/office/drawing/2014/main" id="{A8360C30-098A-4A4D-94AD-20386D9374C2}"/>
                </a:ext>
              </a:extLst>
            </p:cNvPr>
            <p:cNvSpPr/>
            <p:nvPr/>
          </p:nvSpPr>
          <p:spPr>
            <a:xfrm>
              <a:off x="8559714" y="1272192"/>
              <a:ext cx="1720343" cy="200055"/>
            </a:xfrm>
            <a:prstGeom prst="rect">
              <a:avLst/>
            </a:prstGeom>
          </p:spPr>
          <p:txBody>
            <a:bodyPr wrap="none">
              <a:spAutoFit/>
            </a:bodyPr>
            <a:lstStyle/>
            <a:p>
              <a:r>
                <a:rPr lang="en-US" sz="700" b="1" dirty="0">
                  <a:solidFill>
                    <a:schemeClr val="accent1">
                      <a:lumMod val="50000"/>
                    </a:schemeClr>
                  </a:solidFill>
                  <a:latin typeface="Helvetica" pitchFamily="2" charset="0"/>
                </a:rPr>
                <a:t>SOCK (Spin Orbit Construction Kit) </a:t>
              </a:r>
              <a:endParaRPr lang="en-US" sz="700" dirty="0">
                <a:solidFill>
                  <a:schemeClr val="accent1">
                    <a:lumMod val="50000"/>
                  </a:schemeClr>
                </a:solidFill>
              </a:endParaRPr>
            </a:p>
          </p:txBody>
        </p:sp>
        <p:pic>
          <p:nvPicPr>
            <p:cNvPr id="531" name="Picture 530">
              <a:extLst>
                <a:ext uri="{FF2B5EF4-FFF2-40B4-BE49-F238E27FC236}">
                  <a16:creationId xmlns:a16="http://schemas.microsoft.com/office/drawing/2014/main" id="{438559DC-0D69-C94E-9E9D-A799D7578872}"/>
                </a:ext>
              </a:extLst>
            </p:cNvPr>
            <p:cNvPicPr>
              <a:picLocks noChangeAspect="1"/>
            </p:cNvPicPr>
            <p:nvPr/>
          </p:nvPicPr>
          <p:blipFill rotWithShape="1">
            <a:blip r:embed="rId54"/>
            <a:srcRect l="47290" t="38994" r="45968" b="23187"/>
            <a:stretch/>
          </p:blipFill>
          <p:spPr>
            <a:xfrm rot="1429520">
              <a:off x="6098700" y="1174348"/>
              <a:ext cx="524920" cy="1160397"/>
            </a:xfrm>
            <a:prstGeom prst="rect">
              <a:avLst/>
            </a:prstGeom>
          </p:spPr>
        </p:pic>
        <p:sp>
          <p:nvSpPr>
            <p:cNvPr id="532" name="Rectangle 531">
              <a:extLst>
                <a:ext uri="{FF2B5EF4-FFF2-40B4-BE49-F238E27FC236}">
                  <a16:creationId xmlns:a16="http://schemas.microsoft.com/office/drawing/2014/main" id="{395E7DB2-F19F-6449-9854-33AA0FAB856D}"/>
                </a:ext>
              </a:extLst>
            </p:cNvPr>
            <p:cNvSpPr/>
            <p:nvPr/>
          </p:nvSpPr>
          <p:spPr>
            <a:xfrm>
              <a:off x="5584444" y="2324402"/>
              <a:ext cx="6484892" cy="276999"/>
            </a:xfrm>
            <a:prstGeom prst="rect">
              <a:avLst/>
            </a:prstGeom>
          </p:spPr>
          <p:txBody>
            <a:bodyPr wrap="square">
              <a:spAutoFit/>
            </a:bodyPr>
            <a:lstStyle/>
            <a:p>
              <a:r>
                <a:rPr lang="en-US" sz="600" dirty="0">
                  <a:solidFill>
                    <a:schemeClr val="accent1">
                      <a:lumMod val="50000"/>
                    </a:schemeClr>
                  </a:solidFill>
                  <a:latin typeface="Helvetica" pitchFamily="2" charset="0"/>
                </a:rPr>
                <a:t>Provided the relaxed supercell from (1), MCAE over a defined spin mesh is determined via</a:t>
              </a:r>
              <a:r>
                <a:rPr lang="en-US" sz="600" b="1" dirty="0">
                  <a:solidFill>
                    <a:schemeClr val="accent1">
                      <a:lumMod val="50000"/>
                    </a:schemeClr>
                  </a:solidFill>
                  <a:latin typeface="Helvetica" pitchFamily="2" charset="0"/>
                </a:rPr>
                <a:t> SOCK</a:t>
              </a:r>
              <a:r>
                <a:rPr lang="en-US" sz="600" dirty="0">
                  <a:solidFill>
                    <a:schemeClr val="accent1">
                      <a:lumMod val="50000"/>
                    </a:schemeClr>
                  </a:solidFill>
                  <a:latin typeface="Helvetica" pitchFamily="2" charset="0"/>
                </a:rPr>
                <a:t>. SOCK is an opensource code we developed for prediction/analysis of MCAE surfaces. Interfaces with standard DFT codes like VASP. </a:t>
              </a:r>
            </a:p>
          </p:txBody>
        </p:sp>
        <p:pic>
          <p:nvPicPr>
            <p:cNvPr id="533" name="Picture 532">
              <a:extLst>
                <a:ext uri="{FF2B5EF4-FFF2-40B4-BE49-F238E27FC236}">
                  <a16:creationId xmlns:a16="http://schemas.microsoft.com/office/drawing/2014/main" id="{1FE78D49-2734-754D-A6FB-06742836DBD2}"/>
                </a:ext>
              </a:extLst>
            </p:cNvPr>
            <p:cNvPicPr>
              <a:picLocks noChangeAspect="1"/>
            </p:cNvPicPr>
            <p:nvPr/>
          </p:nvPicPr>
          <p:blipFill>
            <a:blip r:embed="rId55"/>
            <a:stretch>
              <a:fillRect/>
            </a:stretch>
          </p:blipFill>
          <p:spPr>
            <a:xfrm>
              <a:off x="6336576" y="1587129"/>
              <a:ext cx="2913405" cy="639528"/>
            </a:xfrm>
            <a:prstGeom prst="rect">
              <a:avLst/>
            </a:prstGeom>
          </p:spPr>
        </p:pic>
        <p:pic>
          <p:nvPicPr>
            <p:cNvPr id="534" name="Picture 533">
              <a:extLst>
                <a:ext uri="{FF2B5EF4-FFF2-40B4-BE49-F238E27FC236}">
                  <a16:creationId xmlns:a16="http://schemas.microsoft.com/office/drawing/2014/main" id="{C9A668E0-4EA2-D148-B721-A8FAE959ABE6}"/>
                </a:ext>
              </a:extLst>
            </p:cNvPr>
            <p:cNvPicPr>
              <a:picLocks noChangeAspect="1"/>
            </p:cNvPicPr>
            <p:nvPr/>
          </p:nvPicPr>
          <p:blipFill>
            <a:blip r:embed="rId56"/>
            <a:stretch>
              <a:fillRect/>
            </a:stretch>
          </p:blipFill>
          <p:spPr>
            <a:xfrm>
              <a:off x="1830514" y="6142850"/>
              <a:ext cx="3665287" cy="653808"/>
            </a:xfrm>
            <a:prstGeom prst="rect">
              <a:avLst/>
            </a:prstGeom>
          </p:spPr>
        </p:pic>
        <p:pic>
          <p:nvPicPr>
            <p:cNvPr id="535" name="Picture 534">
              <a:extLst>
                <a:ext uri="{FF2B5EF4-FFF2-40B4-BE49-F238E27FC236}">
                  <a16:creationId xmlns:a16="http://schemas.microsoft.com/office/drawing/2014/main" id="{B04F86F5-95C7-0443-9593-7D8B28B47AA8}"/>
                </a:ext>
              </a:extLst>
            </p:cNvPr>
            <p:cNvPicPr>
              <a:picLocks noChangeAspect="1"/>
            </p:cNvPicPr>
            <p:nvPr/>
          </p:nvPicPr>
          <p:blipFill rotWithShape="1">
            <a:blip r:embed="rId57"/>
            <a:srcRect l="17346" t="14689" r="9430" b="14677"/>
            <a:stretch/>
          </p:blipFill>
          <p:spPr>
            <a:xfrm>
              <a:off x="109656" y="4111412"/>
              <a:ext cx="1951252" cy="1882228"/>
            </a:xfrm>
            <a:prstGeom prst="rect">
              <a:avLst/>
            </a:prstGeom>
          </p:spPr>
        </p:pic>
        <p:sp>
          <p:nvSpPr>
            <p:cNvPr id="536" name="Rectangle 535">
              <a:extLst>
                <a:ext uri="{FF2B5EF4-FFF2-40B4-BE49-F238E27FC236}">
                  <a16:creationId xmlns:a16="http://schemas.microsoft.com/office/drawing/2014/main" id="{91B0FCCD-FE03-6F40-BC94-5048B9AC95A2}"/>
                </a:ext>
              </a:extLst>
            </p:cNvPr>
            <p:cNvSpPr/>
            <p:nvPr/>
          </p:nvSpPr>
          <p:spPr>
            <a:xfrm>
              <a:off x="2109603" y="4008104"/>
              <a:ext cx="3553353" cy="369332"/>
            </a:xfrm>
            <a:prstGeom prst="rect">
              <a:avLst/>
            </a:prstGeom>
          </p:spPr>
          <p:txBody>
            <a:bodyPr wrap="square">
              <a:spAutoFit/>
            </a:bodyPr>
            <a:lstStyle/>
            <a:p>
              <a:r>
                <a:rPr lang="en-US" sz="600" dirty="0">
                  <a:solidFill>
                    <a:schemeClr val="accent1">
                      <a:lumMod val="50000"/>
                    </a:schemeClr>
                  </a:solidFill>
                  <a:latin typeface="Helvetica" pitchFamily="2" charset="0"/>
                </a:rPr>
                <a:t>SOCK outputs MCAE for provided ‘spin’ transistor.  Orientation corresponding to minimum in MCAE correspond to ‘easy axis’. MCAE surface fitted to phenomenological expression and MCAE constants are extracted.  </a:t>
              </a:r>
            </a:p>
          </p:txBody>
        </p:sp>
        <p:sp>
          <p:nvSpPr>
            <p:cNvPr id="537" name="Rectangle 536">
              <a:extLst>
                <a:ext uri="{FF2B5EF4-FFF2-40B4-BE49-F238E27FC236}">
                  <a16:creationId xmlns:a16="http://schemas.microsoft.com/office/drawing/2014/main" id="{7245C33A-F8CA-754B-ABF0-A06519A802C7}"/>
                </a:ext>
              </a:extLst>
            </p:cNvPr>
            <p:cNvSpPr/>
            <p:nvPr/>
          </p:nvSpPr>
          <p:spPr>
            <a:xfrm>
              <a:off x="5584444" y="5165548"/>
              <a:ext cx="6775326" cy="276999"/>
            </a:xfrm>
            <a:prstGeom prst="rect">
              <a:avLst/>
            </a:prstGeom>
          </p:spPr>
          <p:txBody>
            <a:bodyPr wrap="square">
              <a:spAutoFit/>
            </a:bodyPr>
            <a:lstStyle/>
            <a:p>
              <a:r>
                <a:rPr lang="en-US" sz="600" dirty="0">
                  <a:solidFill>
                    <a:schemeClr val="accent1">
                      <a:lumMod val="50000"/>
                    </a:schemeClr>
                  </a:solidFill>
                  <a:latin typeface="Helvetica" pitchFamily="2" charset="0"/>
                </a:rPr>
                <a:t>Angular dependance of crystal field and spin-orbit coupling compared with angular dependance of MCAE, dominant mechanisms is determined. Once viable material is predicted, samples are grown by collaborators and MCAE is measured via Electron Paramagnetic Resonance Spectroscopy (EPR). </a:t>
              </a:r>
            </a:p>
          </p:txBody>
        </p:sp>
        <p:pic>
          <p:nvPicPr>
            <p:cNvPr id="538" name="Picture 537" descr="A close up of a map&#10;&#10;Description automatically generated">
              <a:extLst>
                <a:ext uri="{FF2B5EF4-FFF2-40B4-BE49-F238E27FC236}">
                  <a16:creationId xmlns:a16="http://schemas.microsoft.com/office/drawing/2014/main" id="{69BF9F7D-AE00-A842-84B2-9F204A2E966F}"/>
                </a:ext>
              </a:extLst>
            </p:cNvPr>
            <p:cNvPicPr/>
            <p:nvPr/>
          </p:nvPicPr>
          <p:blipFill rotWithShape="1">
            <a:blip r:embed="rId58">
              <a:extLst>
                <a:ext uri="{28A0092B-C50C-407E-A947-70E740481C1C}">
                  <a14:useLocalDpi xmlns:a14="http://schemas.microsoft.com/office/drawing/2010/main" val="0"/>
                </a:ext>
              </a:extLst>
            </a:blip>
            <a:srcRect b="50000"/>
            <a:stretch/>
          </p:blipFill>
          <p:spPr>
            <a:xfrm>
              <a:off x="5631783" y="4078064"/>
              <a:ext cx="2355352" cy="1121671"/>
            </a:xfrm>
            <a:prstGeom prst="rect">
              <a:avLst/>
            </a:prstGeom>
          </p:spPr>
        </p:pic>
        <p:pic>
          <p:nvPicPr>
            <p:cNvPr id="539" name="Picture 538">
              <a:extLst>
                <a:ext uri="{FF2B5EF4-FFF2-40B4-BE49-F238E27FC236}">
                  <a16:creationId xmlns:a16="http://schemas.microsoft.com/office/drawing/2014/main" id="{547AB1AD-7C7A-1D4B-88D2-32B0F5267316}"/>
                </a:ext>
              </a:extLst>
            </p:cNvPr>
            <p:cNvPicPr>
              <a:picLocks noChangeAspect="1"/>
            </p:cNvPicPr>
            <p:nvPr/>
          </p:nvPicPr>
          <p:blipFill>
            <a:blip r:embed="rId59"/>
            <a:stretch>
              <a:fillRect/>
            </a:stretch>
          </p:blipFill>
          <p:spPr>
            <a:xfrm>
              <a:off x="7795339" y="4222868"/>
              <a:ext cx="1469855" cy="592025"/>
            </a:xfrm>
            <a:prstGeom prst="rect">
              <a:avLst/>
            </a:prstGeom>
          </p:spPr>
        </p:pic>
        <p:sp>
          <p:nvSpPr>
            <p:cNvPr id="540" name="Right Arrow 539">
              <a:extLst>
                <a:ext uri="{FF2B5EF4-FFF2-40B4-BE49-F238E27FC236}">
                  <a16:creationId xmlns:a16="http://schemas.microsoft.com/office/drawing/2014/main" id="{99E878E4-99B4-B14C-BC3A-B3F83FB679A9}"/>
                </a:ext>
              </a:extLst>
            </p:cNvPr>
            <p:cNvSpPr/>
            <p:nvPr/>
          </p:nvSpPr>
          <p:spPr>
            <a:xfrm>
              <a:off x="9253455" y="4325756"/>
              <a:ext cx="651973" cy="282053"/>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1" name="Picture 540">
              <a:extLst>
                <a:ext uri="{FF2B5EF4-FFF2-40B4-BE49-F238E27FC236}">
                  <a16:creationId xmlns:a16="http://schemas.microsoft.com/office/drawing/2014/main" id="{5C4F509E-851C-614B-8DBB-33F92C882218}"/>
                </a:ext>
              </a:extLst>
            </p:cNvPr>
            <p:cNvPicPr>
              <a:picLocks noChangeAspect="1"/>
            </p:cNvPicPr>
            <p:nvPr/>
          </p:nvPicPr>
          <p:blipFill>
            <a:blip r:embed="rId60"/>
            <a:stretch>
              <a:fillRect/>
            </a:stretch>
          </p:blipFill>
          <p:spPr>
            <a:xfrm>
              <a:off x="9637913" y="4314413"/>
              <a:ext cx="948929" cy="624903"/>
            </a:xfrm>
            <a:prstGeom prst="rect">
              <a:avLst/>
            </a:prstGeom>
          </p:spPr>
        </p:pic>
        <p:sp>
          <p:nvSpPr>
            <p:cNvPr id="542" name="TextBox 541">
              <a:extLst>
                <a:ext uri="{FF2B5EF4-FFF2-40B4-BE49-F238E27FC236}">
                  <a16:creationId xmlns:a16="http://schemas.microsoft.com/office/drawing/2014/main" id="{67B22CE7-030D-2F46-8DE8-2722D2FFD297}"/>
                </a:ext>
              </a:extLst>
            </p:cNvPr>
            <p:cNvSpPr txBox="1"/>
            <p:nvPr/>
          </p:nvSpPr>
          <p:spPr>
            <a:xfrm>
              <a:off x="10502581" y="4340206"/>
              <a:ext cx="659957" cy="215444"/>
            </a:xfrm>
            <a:prstGeom prst="rect">
              <a:avLst/>
            </a:prstGeom>
            <a:noFill/>
          </p:spPr>
          <p:txBody>
            <a:bodyPr wrap="square" rtlCol="0">
              <a:spAutoFit/>
            </a:bodyPr>
            <a:lstStyle/>
            <a:p>
              <a:r>
                <a:rPr lang="en-US" sz="800" b="1" dirty="0">
                  <a:solidFill>
                    <a:schemeClr val="accent1">
                      <a:lumMod val="50000"/>
                    </a:schemeClr>
                  </a:solidFill>
                  <a:latin typeface="Helvetica" pitchFamily="2" charset="0"/>
                </a:rPr>
                <a:t>+</a:t>
              </a:r>
            </a:p>
          </p:txBody>
        </p:sp>
        <p:pic>
          <p:nvPicPr>
            <p:cNvPr id="543" name="Picture 542">
              <a:extLst>
                <a:ext uri="{FF2B5EF4-FFF2-40B4-BE49-F238E27FC236}">
                  <a16:creationId xmlns:a16="http://schemas.microsoft.com/office/drawing/2014/main" id="{8A8F10CE-E401-AD4D-BCC7-A6F7E1CB8D79}"/>
                </a:ext>
              </a:extLst>
            </p:cNvPr>
            <p:cNvPicPr>
              <a:picLocks noChangeAspect="1"/>
            </p:cNvPicPr>
            <p:nvPr/>
          </p:nvPicPr>
          <p:blipFill>
            <a:blip r:embed="rId61"/>
            <a:stretch>
              <a:fillRect/>
            </a:stretch>
          </p:blipFill>
          <p:spPr>
            <a:xfrm>
              <a:off x="10485304" y="4284954"/>
              <a:ext cx="1017051" cy="644960"/>
            </a:xfrm>
            <a:prstGeom prst="rect">
              <a:avLst/>
            </a:prstGeom>
          </p:spPr>
        </p:pic>
        <p:sp>
          <p:nvSpPr>
            <p:cNvPr id="544" name="TextBox 543">
              <a:extLst>
                <a:ext uri="{FF2B5EF4-FFF2-40B4-BE49-F238E27FC236}">
                  <a16:creationId xmlns:a16="http://schemas.microsoft.com/office/drawing/2014/main" id="{1879C646-31BE-C94F-BD85-5B1315E31812}"/>
                </a:ext>
              </a:extLst>
            </p:cNvPr>
            <p:cNvSpPr txBox="1"/>
            <p:nvPr/>
          </p:nvSpPr>
          <p:spPr>
            <a:xfrm>
              <a:off x="11326885" y="4365074"/>
              <a:ext cx="659958" cy="215445"/>
            </a:xfrm>
            <a:prstGeom prst="rect">
              <a:avLst/>
            </a:prstGeom>
            <a:noFill/>
          </p:spPr>
          <p:txBody>
            <a:bodyPr wrap="square" rtlCol="0">
              <a:spAutoFit/>
            </a:bodyPr>
            <a:lstStyle/>
            <a:p>
              <a:r>
                <a:rPr lang="en-US" sz="800" b="1" dirty="0">
                  <a:solidFill>
                    <a:schemeClr val="accent1">
                      <a:lumMod val="50000"/>
                    </a:schemeClr>
                  </a:solidFill>
                  <a:latin typeface="Helvetica" pitchFamily="2" charset="0"/>
                </a:rPr>
                <a:t>?</a:t>
              </a:r>
            </a:p>
          </p:txBody>
        </p:sp>
        <p:sp>
          <p:nvSpPr>
            <p:cNvPr id="545" name="Rectangle 544">
              <a:extLst>
                <a:ext uri="{FF2B5EF4-FFF2-40B4-BE49-F238E27FC236}">
                  <a16:creationId xmlns:a16="http://schemas.microsoft.com/office/drawing/2014/main" id="{35DF9750-EAC3-414C-AFE2-DE15BF8D2F12}"/>
                </a:ext>
              </a:extLst>
            </p:cNvPr>
            <p:cNvSpPr/>
            <p:nvPr/>
          </p:nvSpPr>
          <p:spPr>
            <a:xfrm>
              <a:off x="1861425" y="1124611"/>
              <a:ext cx="3855604" cy="461665"/>
            </a:xfrm>
            <a:prstGeom prst="rect">
              <a:avLst/>
            </a:prstGeom>
          </p:spPr>
          <p:txBody>
            <a:bodyPr wrap="square">
              <a:spAutoFit/>
            </a:bodyPr>
            <a:lstStyle/>
            <a:p>
              <a:r>
                <a:rPr lang="en-US" sz="600" dirty="0">
                  <a:latin typeface="Helvetica" pitchFamily="2" charset="0"/>
                </a:rPr>
                <a:t>Host material candidates selected based on screening criteria: </a:t>
              </a:r>
            </a:p>
            <a:p>
              <a:r>
                <a:rPr lang="en-US" sz="600" dirty="0">
                  <a:latin typeface="Helvetica" pitchFamily="2" charset="0"/>
                </a:rPr>
                <a:t>- Ferroelectric ordering  </a:t>
              </a:r>
            </a:p>
            <a:p>
              <a:r>
                <a:rPr lang="en-US" sz="600" dirty="0">
                  <a:latin typeface="Helvetica" pitchFamily="2" charset="0"/>
                </a:rPr>
                <a:t>- Multi-step </a:t>
              </a:r>
              <a:r>
                <a:rPr lang="en-US" sz="600" dirty="0" err="1">
                  <a:latin typeface="Helvetica" pitchFamily="2" charset="0"/>
                </a:rPr>
                <a:t>polarariz</a:t>
              </a:r>
              <a:r>
                <a:rPr lang="en-US" sz="600" dirty="0">
                  <a:latin typeface="Helvetica" pitchFamily="2" charset="0"/>
                </a:rPr>
                <a:t>. switching pathway</a:t>
              </a:r>
            </a:p>
            <a:p>
              <a:r>
                <a:rPr lang="en-US" sz="600" dirty="0">
                  <a:latin typeface="Helvetica" pitchFamily="2" charset="0"/>
                </a:rPr>
                <a:t>- No magnetic ordering </a:t>
              </a:r>
            </a:p>
          </p:txBody>
        </p:sp>
        <p:sp>
          <p:nvSpPr>
            <p:cNvPr id="546" name="Rectangle 545">
              <a:extLst>
                <a:ext uri="{FF2B5EF4-FFF2-40B4-BE49-F238E27FC236}">
                  <a16:creationId xmlns:a16="http://schemas.microsoft.com/office/drawing/2014/main" id="{213A4C4B-8AC0-9941-8A16-A77A304203FC}"/>
                </a:ext>
              </a:extLst>
            </p:cNvPr>
            <p:cNvSpPr/>
            <p:nvPr/>
          </p:nvSpPr>
          <p:spPr>
            <a:xfrm>
              <a:off x="-5080" y="2610343"/>
              <a:ext cx="5679315" cy="707886"/>
            </a:xfrm>
            <a:prstGeom prst="rect">
              <a:avLst/>
            </a:prstGeom>
          </p:spPr>
          <p:txBody>
            <a:bodyPr wrap="square">
              <a:spAutoFit/>
            </a:bodyPr>
            <a:lstStyle/>
            <a:p>
              <a:r>
                <a:rPr lang="en-US" sz="600" dirty="0">
                  <a:solidFill>
                    <a:srgbClr val="FF0000"/>
                  </a:solidFill>
                  <a:latin typeface="Helvetica" pitchFamily="2" charset="0"/>
                </a:rPr>
                <a:t>Dopant candidates selected based on criteria:</a:t>
              </a:r>
            </a:p>
            <a:p>
              <a:r>
                <a:rPr lang="en-US" sz="600" dirty="0">
                  <a:solidFill>
                    <a:srgbClr val="FF0000"/>
                  </a:solidFill>
                  <a:latin typeface="Helvetica" pitchFamily="2" charset="0"/>
                </a:rPr>
                <a:t> - Non-zero net spin (e.g. Mn, Fe, Co) </a:t>
              </a:r>
            </a:p>
            <a:p>
              <a:r>
                <a:rPr lang="en-US" sz="600" dirty="0">
                  <a:solidFill>
                    <a:srgbClr val="FF0000"/>
                  </a:solidFill>
                  <a:latin typeface="Helvetica" pitchFamily="2" charset="0"/>
                </a:rPr>
                <a:t> - Distorted local crystal field environment  </a:t>
              </a:r>
            </a:p>
            <a:p>
              <a:r>
                <a:rPr lang="en-US" sz="600" dirty="0">
                  <a:solidFill>
                    <a:srgbClr val="FF0000"/>
                  </a:solidFill>
                  <a:latin typeface="Helvetica" pitchFamily="2" charset="0"/>
                </a:rPr>
                <a:t>- Strong spin-orbit coupling with local environment </a:t>
              </a:r>
            </a:p>
            <a:p>
              <a:r>
                <a:rPr lang="en-US" sz="1600" dirty="0">
                  <a:solidFill>
                    <a:srgbClr val="FF0000"/>
                  </a:solidFill>
                  <a:latin typeface="Helvetica" pitchFamily="2" charset="0"/>
                </a:rPr>
                <a:t> </a:t>
              </a:r>
            </a:p>
          </p:txBody>
        </p:sp>
      </p:grpSp>
    </p:spTree>
    <p:extLst>
      <p:ext uri="{BB962C8B-B14F-4D97-AF65-F5344CB8AC3E}">
        <p14:creationId xmlns:p14="http://schemas.microsoft.com/office/powerpoint/2010/main" val="1436274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age1image1004962464">
            <a:extLst>
              <a:ext uri="{FF2B5EF4-FFF2-40B4-BE49-F238E27FC236}">
                <a16:creationId xmlns:a16="http://schemas.microsoft.com/office/drawing/2014/main" id="{728419CE-8CA0-2E41-AD99-1F2CCE900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1005061216">
            <a:extLst>
              <a:ext uri="{FF2B5EF4-FFF2-40B4-BE49-F238E27FC236}">
                <a16:creationId xmlns:a16="http://schemas.microsoft.com/office/drawing/2014/main" id="{DFD9F05E-86C8-C242-9043-8C7F3A353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image1004868464">
            <a:extLst>
              <a:ext uri="{FF2B5EF4-FFF2-40B4-BE49-F238E27FC236}">
                <a16:creationId xmlns:a16="http://schemas.microsoft.com/office/drawing/2014/main" id="{57456545-0E8F-FB44-ADE2-ABD2D19A7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5470" y="5915475"/>
            <a:ext cx="254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1image1005195008">
            <a:extLst>
              <a:ext uri="{FF2B5EF4-FFF2-40B4-BE49-F238E27FC236}">
                <a16:creationId xmlns:a16="http://schemas.microsoft.com/office/drawing/2014/main" id="{8288AA7F-87B1-7B41-8C9C-393A39D447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image1004934848">
            <a:extLst>
              <a:ext uri="{FF2B5EF4-FFF2-40B4-BE49-F238E27FC236}">
                <a16:creationId xmlns:a16="http://schemas.microsoft.com/office/drawing/2014/main" id="{E5174C80-E664-5848-8DDC-2F9F307FEA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470" y="5915475"/>
            <a:ext cx="1143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1image1004828672">
            <a:extLst>
              <a:ext uri="{FF2B5EF4-FFF2-40B4-BE49-F238E27FC236}">
                <a16:creationId xmlns:a16="http://schemas.microsoft.com/office/drawing/2014/main" id="{B1C3A11C-573D-2649-9C11-E89034C64B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470" y="5915475"/>
            <a:ext cx="50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1image1005028192">
            <a:extLst>
              <a:ext uri="{FF2B5EF4-FFF2-40B4-BE49-F238E27FC236}">
                <a16:creationId xmlns:a16="http://schemas.microsoft.com/office/drawing/2014/main" id="{745A979F-19CB-E841-8DDC-0E46313C3C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5470" y="5915475"/>
            <a:ext cx="88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ge1image1017212368">
            <a:extLst>
              <a:ext uri="{FF2B5EF4-FFF2-40B4-BE49-F238E27FC236}">
                <a16:creationId xmlns:a16="http://schemas.microsoft.com/office/drawing/2014/main" id="{6A71301B-1176-BF41-A81A-35EA0DC78C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age1image1017344032">
            <a:extLst>
              <a:ext uri="{FF2B5EF4-FFF2-40B4-BE49-F238E27FC236}">
                <a16:creationId xmlns:a16="http://schemas.microsoft.com/office/drawing/2014/main" id="{07D7F96A-6E2A-2749-A146-1E5925765B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ge1image1017293152">
            <a:extLst>
              <a:ext uri="{FF2B5EF4-FFF2-40B4-BE49-F238E27FC236}">
                <a16:creationId xmlns:a16="http://schemas.microsoft.com/office/drawing/2014/main" id="{FA8AAF3B-D983-E448-A0B6-4CD5399989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page1image1017602032">
            <a:extLst>
              <a:ext uri="{FF2B5EF4-FFF2-40B4-BE49-F238E27FC236}">
                <a16:creationId xmlns:a16="http://schemas.microsoft.com/office/drawing/2014/main" id="{989417A6-AF72-3946-8B65-5461EB217D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page1image1017701856">
            <a:extLst>
              <a:ext uri="{FF2B5EF4-FFF2-40B4-BE49-F238E27FC236}">
                <a16:creationId xmlns:a16="http://schemas.microsoft.com/office/drawing/2014/main" id="{D52ED785-6C7B-9D43-8AE0-6A19C49FE6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ge1image1017231920">
            <a:extLst>
              <a:ext uri="{FF2B5EF4-FFF2-40B4-BE49-F238E27FC236}">
                <a16:creationId xmlns:a16="http://schemas.microsoft.com/office/drawing/2014/main" id="{0DC04F77-3331-E24D-833B-215C609D27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page1image1017389760">
            <a:extLst>
              <a:ext uri="{FF2B5EF4-FFF2-40B4-BE49-F238E27FC236}">
                <a16:creationId xmlns:a16="http://schemas.microsoft.com/office/drawing/2014/main" id="{213F3122-2A0F-4B42-A1A1-DC738BB127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age1image1017494128">
            <a:extLst>
              <a:ext uri="{FF2B5EF4-FFF2-40B4-BE49-F238E27FC236}">
                <a16:creationId xmlns:a16="http://schemas.microsoft.com/office/drawing/2014/main" id="{03C51F4B-A6FE-8245-AFE8-00B3C93880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page1image1017688784">
            <a:extLst>
              <a:ext uri="{FF2B5EF4-FFF2-40B4-BE49-F238E27FC236}">
                <a16:creationId xmlns:a16="http://schemas.microsoft.com/office/drawing/2014/main" id="{341AB210-9CD9-4047-A913-F631D9EC43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age1image1017632112">
            <a:extLst>
              <a:ext uri="{FF2B5EF4-FFF2-40B4-BE49-F238E27FC236}">
                <a16:creationId xmlns:a16="http://schemas.microsoft.com/office/drawing/2014/main" id="{46377581-0BA2-D54F-AA7E-EC3D3E30BB9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75470" y="5915475"/>
            <a:ext cx="635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page1image1017613072">
            <a:extLst>
              <a:ext uri="{FF2B5EF4-FFF2-40B4-BE49-F238E27FC236}">
                <a16:creationId xmlns:a16="http://schemas.microsoft.com/office/drawing/2014/main" id="{F37C8BA3-A8D4-DE49-8A4A-2134F981247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age1image1017375392">
            <a:extLst>
              <a:ext uri="{FF2B5EF4-FFF2-40B4-BE49-F238E27FC236}">
                <a16:creationId xmlns:a16="http://schemas.microsoft.com/office/drawing/2014/main" id="{EA07FD38-17E2-F844-AF95-11767C7C934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page1image1017197360">
            <a:extLst>
              <a:ext uri="{FF2B5EF4-FFF2-40B4-BE49-F238E27FC236}">
                <a16:creationId xmlns:a16="http://schemas.microsoft.com/office/drawing/2014/main" id="{1842498C-BD6B-394D-B96F-949A7D20B0A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age1image1017371056">
            <a:extLst>
              <a:ext uri="{FF2B5EF4-FFF2-40B4-BE49-F238E27FC236}">
                <a16:creationId xmlns:a16="http://schemas.microsoft.com/office/drawing/2014/main" id="{AE6BB2DE-FB42-264B-B613-5C8028A7288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page1image1017322736">
            <a:extLst>
              <a:ext uri="{FF2B5EF4-FFF2-40B4-BE49-F238E27FC236}">
                <a16:creationId xmlns:a16="http://schemas.microsoft.com/office/drawing/2014/main" id="{F1BBA7DB-E308-2645-BA40-AC68674D836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age1image1017323168">
            <a:extLst>
              <a:ext uri="{FF2B5EF4-FFF2-40B4-BE49-F238E27FC236}">
                <a16:creationId xmlns:a16="http://schemas.microsoft.com/office/drawing/2014/main" id="{CA154F20-E0D0-0E4A-A9FB-1E2737A6F01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page1image1005440928">
            <a:extLst>
              <a:ext uri="{FF2B5EF4-FFF2-40B4-BE49-F238E27FC236}">
                <a16:creationId xmlns:a16="http://schemas.microsoft.com/office/drawing/2014/main" id="{E8EFDE62-84EC-3B41-93D9-F877C63EA78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75470" y="5915475"/>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page1image1005446496">
            <a:extLst>
              <a:ext uri="{FF2B5EF4-FFF2-40B4-BE49-F238E27FC236}">
                <a16:creationId xmlns:a16="http://schemas.microsoft.com/office/drawing/2014/main" id="{5F460695-4663-3B4A-9A47-2628353D7BB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age1image1005332560">
            <a:extLst>
              <a:ext uri="{FF2B5EF4-FFF2-40B4-BE49-F238E27FC236}">
                <a16:creationId xmlns:a16="http://schemas.microsoft.com/office/drawing/2014/main" id="{1D40BC01-C874-F941-B4AA-05412278A05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75470" y="5915475"/>
            <a:ext cx="381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page1image1005004928">
            <a:extLst>
              <a:ext uri="{FF2B5EF4-FFF2-40B4-BE49-F238E27FC236}">
                <a16:creationId xmlns:a16="http://schemas.microsoft.com/office/drawing/2014/main" id="{1A64091A-39AA-074D-BDF8-CB8E7773DE4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age1image1004975696">
            <a:extLst>
              <a:ext uri="{FF2B5EF4-FFF2-40B4-BE49-F238E27FC236}">
                <a16:creationId xmlns:a16="http://schemas.microsoft.com/office/drawing/2014/main" id="{5694DEAA-5111-3A48-A728-6549EDF3D1F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id="{904C4E49-9896-0F4F-BD9C-C6B5D253FCB3}"/>
              </a:ext>
            </a:extLst>
          </p:cNvPr>
          <p:cNvSpPr/>
          <p:nvPr/>
        </p:nvSpPr>
        <p:spPr>
          <a:xfrm>
            <a:off x="0" y="-1"/>
            <a:ext cx="12192000" cy="802826"/>
          </a:xfrm>
          <a:prstGeom prst="rect">
            <a:avLst/>
          </a:prstGeom>
          <a:solidFill>
            <a:srgbClr val="04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3CDAC8B0-6BB9-E349-8E5F-8E6A1A21ECE5}"/>
              </a:ext>
            </a:extLst>
          </p:cNvPr>
          <p:cNvSpPr txBox="1"/>
          <p:nvPr/>
        </p:nvSpPr>
        <p:spPr>
          <a:xfrm>
            <a:off x="203206" y="9664"/>
            <a:ext cx="13015258" cy="1015663"/>
          </a:xfrm>
          <a:prstGeom prst="rect">
            <a:avLst/>
          </a:prstGeom>
          <a:noFill/>
        </p:spPr>
        <p:txBody>
          <a:bodyPr wrap="square" rtlCol="0">
            <a:spAutoFit/>
          </a:bodyPr>
          <a:lstStyle/>
          <a:p>
            <a:r>
              <a:rPr lang="en-US" sz="2400" b="1" dirty="0">
                <a:solidFill>
                  <a:schemeClr val="bg1"/>
                </a:solidFill>
                <a:latin typeface="Helvetica" pitchFamily="2" charset="0"/>
              </a:rPr>
              <a:t>Introduction </a:t>
            </a:r>
          </a:p>
          <a:p>
            <a:r>
              <a:rPr lang="en-US" dirty="0" err="1">
                <a:solidFill>
                  <a:schemeClr val="bg1"/>
                </a:solidFill>
                <a:latin typeface="Helvetica" pitchFamily="2" charset="0"/>
              </a:rPr>
              <a:t>Nima</a:t>
            </a:r>
            <a:r>
              <a:rPr lang="en-US" dirty="0">
                <a:solidFill>
                  <a:schemeClr val="bg1"/>
                </a:solidFill>
                <a:latin typeface="Helvetica" pitchFamily="2" charset="0"/>
              </a:rPr>
              <a:t> Leclerc, LBNL</a:t>
            </a:r>
            <a:br>
              <a:rPr lang="en-US" dirty="0"/>
            </a:br>
            <a:endParaRPr lang="en-US" dirty="0"/>
          </a:p>
        </p:txBody>
      </p:sp>
      <p:pic>
        <p:nvPicPr>
          <p:cNvPr id="34" name="Picture 33">
            <a:extLst>
              <a:ext uri="{FF2B5EF4-FFF2-40B4-BE49-F238E27FC236}">
                <a16:creationId xmlns:a16="http://schemas.microsoft.com/office/drawing/2014/main" id="{11FF7EA3-ECE9-5243-9D32-1456628A1E3D}"/>
              </a:ext>
            </a:extLst>
          </p:cNvPr>
          <p:cNvPicPr>
            <a:picLocks noChangeAspect="1"/>
          </p:cNvPicPr>
          <p:nvPr/>
        </p:nvPicPr>
        <p:blipFill>
          <a:blip r:embed="rId30"/>
          <a:stretch>
            <a:fillRect/>
          </a:stretch>
        </p:blipFill>
        <p:spPr>
          <a:xfrm>
            <a:off x="203206" y="812490"/>
            <a:ext cx="3513722" cy="2760781"/>
          </a:xfrm>
          <a:prstGeom prst="rect">
            <a:avLst/>
          </a:prstGeom>
        </p:spPr>
      </p:pic>
      <p:grpSp>
        <p:nvGrpSpPr>
          <p:cNvPr id="6" name="Group 5">
            <a:extLst>
              <a:ext uri="{FF2B5EF4-FFF2-40B4-BE49-F238E27FC236}">
                <a16:creationId xmlns:a16="http://schemas.microsoft.com/office/drawing/2014/main" id="{6B9922B1-FB9D-974A-AE68-DF3C66720DB6}"/>
              </a:ext>
            </a:extLst>
          </p:cNvPr>
          <p:cNvGrpSpPr/>
          <p:nvPr/>
        </p:nvGrpSpPr>
        <p:grpSpPr>
          <a:xfrm>
            <a:off x="347071" y="3970118"/>
            <a:ext cx="11497857" cy="1410490"/>
            <a:chOff x="477907" y="3696553"/>
            <a:chExt cx="11497857" cy="1410490"/>
          </a:xfrm>
        </p:grpSpPr>
        <p:pic>
          <p:nvPicPr>
            <p:cNvPr id="33" name="Picture 32">
              <a:extLst>
                <a:ext uri="{FF2B5EF4-FFF2-40B4-BE49-F238E27FC236}">
                  <a16:creationId xmlns:a16="http://schemas.microsoft.com/office/drawing/2014/main" id="{FBA0FBB7-9B20-6A47-BCEC-C8B151FC76CD}"/>
                </a:ext>
              </a:extLst>
            </p:cNvPr>
            <p:cNvPicPr/>
            <p:nvPr/>
          </p:nvPicPr>
          <p:blipFill>
            <a:blip r:embed="rId31"/>
            <a:stretch>
              <a:fillRect/>
            </a:stretch>
          </p:blipFill>
          <p:spPr>
            <a:xfrm>
              <a:off x="763109" y="3724110"/>
              <a:ext cx="1743327" cy="1355242"/>
            </a:xfrm>
            <a:prstGeom prst="rect">
              <a:avLst/>
            </a:prstGeom>
          </p:spPr>
        </p:pic>
        <p:sp>
          <p:nvSpPr>
            <p:cNvPr id="4" name="Rectangle 3">
              <a:extLst>
                <a:ext uri="{FF2B5EF4-FFF2-40B4-BE49-F238E27FC236}">
                  <a16:creationId xmlns:a16="http://schemas.microsoft.com/office/drawing/2014/main" id="{0FAA7642-5E33-3348-A56C-7B992384A11F}"/>
                </a:ext>
              </a:extLst>
            </p:cNvPr>
            <p:cNvSpPr/>
            <p:nvPr/>
          </p:nvSpPr>
          <p:spPr>
            <a:xfrm>
              <a:off x="477907" y="3696553"/>
              <a:ext cx="2425007" cy="141035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 descr="Pierre Hirel - Ferroelectric perovskites">
              <a:extLst>
                <a:ext uri="{FF2B5EF4-FFF2-40B4-BE49-F238E27FC236}">
                  <a16:creationId xmlns:a16="http://schemas.microsoft.com/office/drawing/2014/main" id="{EBBDE9DD-4778-2445-8995-786420774360}"/>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53699" t="1" r="30049" b="35771"/>
            <a:stretch/>
          </p:blipFill>
          <p:spPr bwMode="auto">
            <a:xfrm>
              <a:off x="4079424" y="3737516"/>
              <a:ext cx="1277418" cy="1262112"/>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a:extLst>
                <a:ext uri="{FF2B5EF4-FFF2-40B4-BE49-F238E27FC236}">
                  <a16:creationId xmlns:a16="http://schemas.microsoft.com/office/drawing/2014/main" id="{F8F08954-8942-FF4F-A494-E32EB93DCB96}"/>
                </a:ext>
              </a:extLst>
            </p:cNvPr>
            <p:cNvSpPr/>
            <p:nvPr/>
          </p:nvSpPr>
          <p:spPr>
            <a:xfrm>
              <a:off x="3066930" y="4184139"/>
              <a:ext cx="357579" cy="368866"/>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ight Arrow 45">
              <a:extLst>
                <a:ext uri="{FF2B5EF4-FFF2-40B4-BE49-F238E27FC236}">
                  <a16:creationId xmlns:a16="http://schemas.microsoft.com/office/drawing/2014/main" id="{5578E420-07A4-984C-B589-3EB37F099A9B}"/>
                </a:ext>
              </a:extLst>
            </p:cNvPr>
            <p:cNvSpPr/>
            <p:nvPr/>
          </p:nvSpPr>
          <p:spPr>
            <a:xfrm>
              <a:off x="6082304" y="4137171"/>
              <a:ext cx="357579" cy="368866"/>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8D29A0E2-E096-D449-A1E5-4715DB1C5762}"/>
                </a:ext>
              </a:extLst>
            </p:cNvPr>
            <p:cNvSpPr/>
            <p:nvPr/>
          </p:nvSpPr>
          <p:spPr>
            <a:xfrm>
              <a:off x="3492329" y="3696553"/>
              <a:ext cx="2425007" cy="141035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5D0D645-A677-0A46-BB60-AF690C6835F8}"/>
                </a:ext>
              </a:extLst>
            </p:cNvPr>
            <p:cNvSpPr/>
            <p:nvPr/>
          </p:nvSpPr>
          <p:spPr>
            <a:xfrm>
              <a:off x="6534843" y="3696686"/>
              <a:ext cx="2425007" cy="141035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A24E7DD1-745B-2945-B87B-2FB08E4D883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125750" y="3737516"/>
              <a:ext cx="1243192" cy="1328696"/>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0E6FCDCD-CFD4-384E-857D-430331470FA6}"/>
                </a:ext>
              </a:extLst>
            </p:cNvPr>
            <p:cNvSpPr/>
            <p:nvPr/>
          </p:nvSpPr>
          <p:spPr>
            <a:xfrm>
              <a:off x="9550757" y="3696554"/>
              <a:ext cx="2425007" cy="141035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Arrow 50">
              <a:extLst>
                <a:ext uri="{FF2B5EF4-FFF2-40B4-BE49-F238E27FC236}">
                  <a16:creationId xmlns:a16="http://schemas.microsoft.com/office/drawing/2014/main" id="{91BF3025-49E6-F24A-96F4-1376A32A4249}"/>
                </a:ext>
              </a:extLst>
            </p:cNvPr>
            <p:cNvSpPr/>
            <p:nvPr/>
          </p:nvSpPr>
          <p:spPr>
            <a:xfrm>
              <a:off x="9052451" y="4165099"/>
              <a:ext cx="357579" cy="368866"/>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Magnetization - Wikipedia">
              <a:extLst>
                <a:ext uri="{FF2B5EF4-FFF2-40B4-BE49-F238E27FC236}">
                  <a16:creationId xmlns:a16="http://schemas.microsoft.com/office/drawing/2014/main" id="{725E5197-958B-9341-8F44-B2E218BD401A}"/>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679111" y="3878910"/>
              <a:ext cx="2168298" cy="88538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E594CC6E-AC8C-EC48-AF98-ECF7714C79CD}"/>
              </a:ext>
            </a:extLst>
          </p:cNvPr>
          <p:cNvSpPr txBox="1"/>
          <p:nvPr/>
        </p:nvSpPr>
        <p:spPr>
          <a:xfrm>
            <a:off x="3588150" y="876467"/>
            <a:ext cx="8741135" cy="1200329"/>
          </a:xfrm>
          <a:prstGeom prst="rect">
            <a:avLst/>
          </a:prstGeom>
          <a:noFill/>
        </p:spPr>
        <p:txBody>
          <a:bodyPr wrap="square" rtlCol="0">
            <a:spAutoFit/>
          </a:bodyPr>
          <a:lstStyle/>
          <a:p>
            <a:r>
              <a:rPr lang="en-US" b="1" dirty="0">
                <a:solidFill>
                  <a:srgbClr val="FF0000"/>
                </a:solidFill>
                <a:latin typeface="Helvetica" pitchFamily="2" charset="0"/>
              </a:rPr>
              <a:t>Problem in classical computing: Currently cannot reach </a:t>
            </a:r>
            <a:r>
              <a:rPr lang="en-US" b="1" dirty="0" err="1">
                <a:solidFill>
                  <a:srgbClr val="FF0000"/>
                </a:solidFill>
                <a:latin typeface="Helvetica" pitchFamily="2" charset="0"/>
              </a:rPr>
              <a:t>Landauer</a:t>
            </a:r>
            <a:r>
              <a:rPr lang="en-US" b="1" dirty="0">
                <a:solidFill>
                  <a:srgbClr val="FF0000"/>
                </a:solidFill>
                <a:latin typeface="Helvetica" pitchFamily="2" charset="0"/>
              </a:rPr>
              <a:t> limit of switching energy with complementary metal oxide (CMOS) transistors due to tunneling and other short-channel effects (e.g. drain induced barrier lowering). Threshold gate voltage at 0.5 – 1 V. Can we be more energy efficient?   </a:t>
            </a:r>
            <a:endParaRPr lang="en-US" sz="2000" dirty="0">
              <a:solidFill>
                <a:srgbClr val="FF0000"/>
              </a:solidFill>
              <a:latin typeface="Helvetica" pitchFamily="2" charset="0"/>
            </a:endParaRPr>
          </a:p>
        </p:txBody>
      </p:sp>
      <p:sp>
        <p:nvSpPr>
          <p:cNvPr id="59" name="TextBox 58">
            <a:extLst>
              <a:ext uri="{FF2B5EF4-FFF2-40B4-BE49-F238E27FC236}">
                <a16:creationId xmlns:a16="http://schemas.microsoft.com/office/drawing/2014/main" id="{BBE12062-6FD3-334E-A900-FE10126C5196}"/>
              </a:ext>
            </a:extLst>
          </p:cNvPr>
          <p:cNvSpPr txBox="1"/>
          <p:nvPr/>
        </p:nvSpPr>
        <p:spPr>
          <a:xfrm>
            <a:off x="3588150" y="2007734"/>
            <a:ext cx="8741135" cy="1938992"/>
          </a:xfrm>
          <a:prstGeom prst="rect">
            <a:avLst/>
          </a:prstGeom>
          <a:noFill/>
        </p:spPr>
        <p:txBody>
          <a:bodyPr wrap="square" rtlCol="0">
            <a:spAutoFit/>
          </a:bodyPr>
          <a:lstStyle/>
          <a:p>
            <a:r>
              <a:rPr lang="en-US" sz="2000" b="1" dirty="0">
                <a:solidFill>
                  <a:srgbClr val="00B050"/>
                </a:solidFill>
                <a:latin typeface="Helvetica" pitchFamily="2" charset="0"/>
              </a:rPr>
              <a:t>Our approach: Spin oxide transistors (SOTs). Ferroelectric oxide material doped with magnetic ions. Electrostatically gated oxide layer induces polarization and drives magnetization of single dopant spin, via spin-orbit coupling. Threshold voltage ~ 150 mV. Ease of field control of single spin determined from </a:t>
            </a:r>
            <a:r>
              <a:rPr lang="en-US" sz="2000" b="1" dirty="0" err="1">
                <a:solidFill>
                  <a:srgbClr val="00B050"/>
                </a:solidFill>
                <a:latin typeface="Helvetica" pitchFamily="2" charset="0"/>
              </a:rPr>
              <a:t>magnetocrystalline</a:t>
            </a:r>
            <a:r>
              <a:rPr lang="en-US" sz="2000" b="1" dirty="0">
                <a:solidFill>
                  <a:srgbClr val="00B050"/>
                </a:solidFill>
                <a:latin typeface="Helvetica" pitchFamily="2" charset="0"/>
              </a:rPr>
              <a:t> anisotropy energy (MCAE).  </a:t>
            </a:r>
            <a:endParaRPr lang="en-US" sz="2000" dirty="0">
              <a:solidFill>
                <a:srgbClr val="00B050"/>
              </a:solidFill>
              <a:latin typeface="Helvetica" pitchFamily="2" charset="0"/>
            </a:endParaRPr>
          </a:p>
        </p:txBody>
      </p:sp>
      <p:sp>
        <p:nvSpPr>
          <p:cNvPr id="12" name="Rectangle 11">
            <a:extLst>
              <a:ext uri="{FF2B5EF4-FFF2-40B4-BE49-F238E27FC236}">
                <a16:creationId xmlns:a16="http://schemas.microsoft.com/office/drawing/2014/main" id="{497C5F65-03AA-854A-A3CD-3FA56E4B2FF3}"/>
              </a:ext>
            </a:extLst>
          </p:cNvPr>
          <p:cNvSpPr/>
          <p:nvPr/>
        </p:nvSpPr>
        <p:spPr>
          <a:xfrm>
            <a:off x="377506" y="5522458"/>
            <a:ext cx="2110424" cy="923330"/>
          </a:xfrm>
          <a:prstGeom prst="rect">
            <a:avLst/>
          </a:prstGeom>
        </p:spPr>
        <p:txBody>
          <a:bodyPr wrap="square">
            <a:spAutoFit/>
          </a:bodyPr>
          <a:lstStyle/>
          <a:p>
            <a:r>
              <a:rPr lang="en-US" b="1" dirty="0">
                <a:solidFill>
                  <a:schemeClr val="accent1"/>
                </a:solidFill>
                <a:latin typeface="Helvetica" pitchFamily="2" charset="0"/>
              </a:rPr>
              <a:t>Electrostatically gate doped oxide-layer.   </a:t>
            </a:r>
            <a:endParaRPr lang="en-US" b="1" dirty="0">
              <a:solidFill>
                <a:schemeClr val="accent1">
                  <a:lumMod val="50000"/>
                </a:schemeClr>
              </a:solidFill>
              <a:latin typeface="Helvetica" pitchFamily="2" charset="0"/>
            </a:endParaRPr>
          </a:p>
        </p:txBody>
      </p:sp>
      <p:sp>
        <p:nvSpPr>
          <p:cNvPr id="61" name="Rectangle 60">
            <a:extLst>
              <a:ext uri="{FF2B5EF4-FFF2-40B4-BE49-F238E27FC236}">
                <a16:creationId xmlns:a16="http://schemas.microsoft.com/office/drawing/2014/main" id="{0784D1FD-838F-6242-80CC-FF996A75FAD2}"/>
              </a:ext>
            </a:extLst>
          </p:cNvPr>
          <p:cNvSpPr/>
          <p:nvPr/>
        </p:nvSpPr>
        <p:spPr>
          <a:xfrm>
            <a:off x="3360013" y="5522458"/>
            <a:ext cx="2591455" cy="1200329"/>
          </a:xfrm>
          <a:prstGeom prst="rect">
            <a:avLst/>
          </a:prstGeom>
        </p:spPr>
        <p:txBody>
          <a:bodyPr wrap="square">
            <a:spAutoFit/>
          </a:bodyPr>
          <a:lstStyle/>
          <a:p>
            <a:r>
              <a:rPr lang="en-US" b="1" dirty="0">
                <a:solidFill>
                  <a:schemeClr val="accent1"/>
                </a:solidFill>
                <a:latin typeface="Helvetica" pitchFamily="2" charset="0"/>
              </a:rPr>
              <a:t>Electric stimulus induces ferroelectric</a:t>
            </a:r>
          </a:p>
          <a:p>
            <a:r>
              <a:rPr lang="en-US" b="1" dirty="0">
                <a:solidFill>
                  <a:schemeClr val="accent1"/>
                </a:solidFill>
                <a:latin typeface="Helvetica" pitchFamily="2" charset="0"/>
              </a:rPr>
              <a:t>distortion determined by crystal field. </a:t>
            </a:r>
            <a:endParaRPr lang="en-US" b="1" dirty="0">
              <a:solidFill>
                <a:schemeClr val="accent1">
                  <a:lumMod val="50000"/>
                </a:schemeClr>
              </a:solidFill>
              <a:latin typeface="Helvetica" pitchFamily="2" charset="0"/>
            </a:endParaRPr>
          </a:p>
        </p:txBody>
      </p:sp>
      <p:sp>
        <p:nvSpPr>
          <p:cNvPr id="62" name="Rectangle 61">
            <a:extLst>
              <a:ext uri="{FF2B5EF4-FFF2-40B4-BE49-F238E27FC236}">
                <a16:creationId xmlns:a16="http://schemas.microsoft.com/office/drawing/2014/main" id="{CA88CA2C-8BDD-EA4E-93CE-5CA05BCDD841}"/>
              </a:ext>
            </a:extLst>
          </p:cNvPr>
          <p:cNvSpPr/>
          <p:nvPr/>
        </p:nvSpPr>
        <p:spPr>
          <a:xfrm>
            <a:off x="6305849" y="5490760"/>
            <a:ext cx="2815239" cy="1200329"/>
          </a:xfrm>
          <a:prstGeom prst="rect">
            <a:avLst/>
          </a:prstGeom>
        </p:spPr>
        <p:txBody>
          <a:bodyPr wrap="square">
            <a:spAutoFit/>
          </a:bodyPr>
          <a:lstStyle/>
          <a:p>
            <a:r>
              <a:rPr lang="en-US" b="1" dirty="0">
                <a:solidFill>
                  <a:schemeClr val="accent1"/>
                </a:solidFill>
                <a:latin typeface="Helvetica" pitchFamily="2" charset="0"/>
              </a:rPr>
              <a:t>Polarization couples to dopant magnetic moment via spin-orbit, controlled by MCAE.   </a:t>
            </a:r>
            <a:endParaRPr lang="en-US" b="1" dirty="0">
              <a:solidFill>
                <a:schemeClr val="accent1">
                  <a:lumMod val="50000"/>
                </a:schemeClr>
              </a:solidFill>
              <a:latin typeface="Helvetica" pitchFamily="2" charset="0"/>
            </a:endParaRPr>
          </a:p>
        </p:txBody>
      </p:sp>
      <p:sp>
        <p:nvSpPr>
          <p:cNvPr id="63" name="Rectangle 62">
            <a:extLst>
              <a:ext uri="{FF2B5EF4-FFF2-40B4-BE49-F238E27FC236}">
                <a16:creationId xmlns:a16="http://schemas.microsoft.com/office/drawing/2014/main" id="{8588F008-A00C-D44A-8E35-1EDEC397CADF}"/>
              </a:ext>
            </a:extLst>
          </p:cNvPr>
          <p:cNvSpPr/>
          <p:nvPr/>
        </p:nvSpPr>
        <p:spPr>
          <a:xfrm>
            <a:off x="9475469" y="5434774"/>
            <a:ext cx="2598204" cy="369332"/>
          </a:xfrm>
          <a:prstGeom prst="rect">
            <a:avLst/>
          </a:prstGeom>
        </p:spPr>
        <p:txBody>
          <a:bodyPr wrap="square">
            <a:spAutoFit/>
          </a:bodyPr>
          <a:lstStyle/>
          <a:p>
            <a:r>
              <a:rPr lang="en-US" b="1" dirty="0">
                <a:solidFill>
                  <a:schemeClr val="accent1"/>
                </a:solidFill>
                <a:latin typeface="Helvetica" pitchFamily="2" charset="0"/>
              </a:rPr>
              <a:t> </a:t>
            </a:r>
            <a:endParaRPr lang="en-US" b="1" dirty="0">
              <a:solidFill>
                <a:schemeClr val="accent1">
                  <a:lumMod val="50000"/>
                </a:schemeClr>
              </a:solidFill>
              <a:latin typeface="Helvetica" pitchFamily="2" charset="0"/>
            </a:endParaRPr>
          </a:p>
        </p:txBody>
      </p:sp>
      <p:sp>
        <p:nvSpPr>
          <p:cNvPr id="64" name="Rectangle 63">
            <a:extLst>
              <a:ext uri="{FF2B5EF4-FFF2-40B4-BE49-F238E27FC236}">
                <a16:creationId xmlns:a16="http://schemas.microsoft.com/office/drawing/2014/main" id="{13AE13C3-1FD6-8543-BADF-CA09EDAA127C}"/>
              </a:ext>
            </a:extLst>
          </p:cNvPr>
          <p:cNvSpPr/>
          <p:nvPr/>
        </p:nvSpPr>
        <p:spPr>
          <a:xfrm>
            <a:off x="9416545" y="5542710"/>
            <a:ext cx="2815239" cy="923330"/>
          </a:xfrm>
          <a:prstGeom prst="rect">
            <a:avLst/>
          </a:prstGeom>
        </p:spPr>
        <p:txBody>
          <a:bodyPr wrap="square">
            <a:spAutoFit/>
          </a:bodyPr>
          <a:lstStyle/>
          <a:p>
            <a:r>
              <a:rPr lang="en-US" b="1" dirty="0">
                <a:solidFill>
                  <a:schemeClr val="accent1"/>
                </a:solidFill>
                <a:latin typeface="Helvetica" pitchFamily="2" charset="0"/>
              </a:rPr>
              <a:t>Magnetization response readout corresponding to logical ‘0’ or ‘1’.   </a:t>
            </a:r>
            <a:endParaRPr lang="en-US" b="1" dirty="0">
              <a:solidFill>
                <a:schemeClr val="accent1">
                  <a:lumMod val="50000"/>
                </a:schemeClr>
              </a:solidFill>
              <a:latin typeface="Helvetica" pitchFamily="2" charset="0"/>
            </a:endParaRPr>
          </a:p>
        </p:txBody>
      </p:sp>
    </p:spTree>
    <p:extLst>
      <p:ext uri="{BB962C8B-B14F-4D97-AF65-F5344CB8AC3E}">
        <p14:creationId xmlns:p14="http://schemas.microsoft.com/office/powerpoint/2010/main" val="1735809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erkeley Lab logo, white text on blue background">
            <a:extLst>
              <a:ext uri="{FF2B5EF4-FFF2-40B4-BE49-F238E27FC236}">
                <a16:creationId xmlns:a16="http://schemas.microsoft.com/office/drawing/2014/main" id="{1201FDBA-F1A9-AA49-AAF6-F5BD10D0BC9A}"/>
              </a:ext>
            </a:extLst>
          </p:cNvPr>
          <p:cNvPicPr>
            <a:picLocks noChangeAspect="1"/>
          </p:cNvPicPr>
          <p:nvPr/>
        </p:nvPicPr>
        <p:blipFill>
          <a:blip r:embed="rId2"/>
          <a:stretch>
            <a:fillRect/>
          </a:stretch>
        </p:blipFill>
        <p:spPr>
          <a:xfrm>
            <a:off x="2218822" y="6080111"/>
            <a:ext cx="2567879" cy="580413"/>
          </a:xfrm>
          <a:prstGeom prst="rect">
            <a:avLst/>
          </a:prstGeom>
        </p:spPr>
      </p:pic>
      <p:pic>
        <p:nvPicPr>
          <p:cNvPr id="1027" name="Picture 3" descr="page1image1004962464">
            <a:extLst>
              <a:ext uri="{FF2B5EF4-FFF2-40B4-BE49-F238E27FC236}">
                <a16:creationId xmlns:a16="http://schemas.microsoft.com/office/drawing/2014/main" id="{728419CE-8CA0-2E41-AD99-1F2CCE900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1005061216">
            <a:extLst>
              <a:ext uri="{FF2B5EF4-FFF2-40B4-BE49-F238E27FC236}">
                <a16:creationId xmlns:a16="http://schemas.microsoft.com/office/drawing/2014/main" id="{DFD9F05E-86C8-C242-9043-8C7F3A353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image1004868464">
            <a:extLst>
              <a:ext uri="{FF2B5EF4-FFF2-40B4-BE49-F238E27FC236}">
                <a16:creationId xmlns:a16="http://schemas.microsoft.com/office/drawing/2014/main" id="{57456545-0E8F-FB44-ADE2-ABD2D19A7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5470" y="5915475"/>
            <a:ext cx="254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1image1005195008">
            <a:extLst>
              <a:ext uri="{FF2B5EF4-FFF2-40B4-BE49-F238E27FC236}">
                <a16:creationId xmlns:a16="http://schemas.microsoft.com/office/drawing/2014/main" id="{8288AA7F-87B1-7B41-8C9C-393A39D447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image1004934848">
            <a:extLst>
              <a:ext uri="{FF2B5EF4-FFF2-40B4-BE49-F238E27FC236}">
                <a16:creationId xmlns:a16="http://schemas.microsoft.com/office/drawing/2014/main" id="{E5174C80-E664-5848-8DDC-2F9F307FEA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470" y="5915475"/>
            <a:ext cx="1143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1image1004828672">
            <a:extLst>
              <a:ext uri="{FF2B5EF4-FFF2-40B4-BE49-F238E27FC236}">
                <a16:creationId xmlns:a16="http://schemas.microsoft.com/office/drawing/2014/main" id="{B1C3A11C-573D-2649-9C11-E89034C64B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5470" y="5915475"/>
            <a:ext cx="50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1image1005028192">
            <a:extLst>
              <a:ext uri="{FF2B5EF4-FFF2-40B4-BE49-F238E27FC236}">
                <a16:creationId xmlns:a16="http://schemas.microsoft.com/office/drawing/2014/main" id="{745A979F-19CB-E841-8DDC-0E46313C3C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5470" y="5915475"/>
            <a:ext cx="88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ge1image1017212368">
            <a:extLst>
              <a:ext uri="{FF2B5EF4-FFF2-40B4-BE49-F238E27FC236}">
                <a16:creationId xmlns:a16="http://schemas.microsoft.com/office/drawing/2014/main" id="{6A71301B-1176-BF41-A81A-35EA0DC78C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age1image1017344032">
            <a:extLst>
              <a:ext uri="{FF2B5EF4-FFF2-40B4-BE49-F238E27FC236}">
                <a16:creationId xmlns:a16="http://schemas.microsoft.com/office/drawing/2014/main" id="{07D7F96A-6E2A-2749-A146-1E5925765B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ge1image1017293152">
            <a:extLst>
              <a:ext uri="{FF2B5EF4-FFF2-40B4-BE49-F238E27FC236}">
                <a16:creationId xmlns:a16="http://schemas.microsoft.com/office/drawing/2014/main" id="{FA8AAF3B-D983-E448-A0B6-4CD5399989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page1image1017602032">
            <a:extLst>
              <a:ext uri="{FF2B5EF4-FFF2-40B4-BE49-F238E27FC236}">
                <a16:creationId xmlns:a16="http://schemas.microsoft.com/office/drawing/2014/main" id="{989417A6-AF72-3946-8B65-5461EB217D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page1image1017701856">
            <a:extLst>
              <a:ext uri="{FF2B5EF4-FFF2-40B4-BE49-F238E27FC236}">
                <a16:creationId xmlns:a16="http://schemas.microsoft.com/office/drawing/2014/main" id="{D52ED785-6C7B-9D43-8AE0-6A19C49FE6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ge1image1017231920">
            <a:extLst>
              <a:ext uri="{FF2B5EF4-FFF2-40B4-BE49-F238E27FC236}">
                <a16:creationId xmlns:a16="http://schemas.microsoft.com/office/drawing/2014/main" id="{0DC04F77-3331-E24D-833B-215C609D271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page1image1017389760">
            <a:extLst>
              <a:ext uri="{FF2B5EF4-FFF2-40B4-BE49-F238E27FC236}">
                <a16:creationId xmlns:a16="http://schemas.microsoft.com/office/drawing/2014/main" id="{213F3122-2A0F-4B42-A1A1-DC738BB127C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age1image1017494128">
            <a:extLst>
              <a:ext uri="{FF2B5EF4-FFF2-40B4-BE49-F238E27FC236}">
                <a16:creationId xmlns:a16="http://schemas.microsoft.com/office/drawing/2014/main" id="{03C51F4B-A6FE-8245-AFE8-00B3C938809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page1image1017688784">
            <a:extLst>
              <a:ext uri="{FF2B5EF4-FFF2-40B4-BE49-F238E27FC236}">
                <a16:creationId xmlns:a16="http://schemas.microsoft.com/office/drawing/2014/main" id="{341AB210-9CD9-4047-A913-F631D9EC43C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age1image1017632112">
            <a:extLst>
              <a:ext uri="{FF2B5EF4-FFF2-40B4-BE49-F238E27FC236}">
                <a16:creationId xmlns:a16="http://schemas.microsoft.com/office/drawing/2014/main" id="{46377581-0BA2-D54F-AA7E-EC3D3E30BB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75470" y="5915475"/>
            <a:ext cx="635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page1image1017613072">
            <a:extLst>
              <a:ext uri="{FF2B5EF4-FFF2-40B4-BE49-F238E27FC236}">
                <a16:creationId xmlns:a16="http://schemas.microsoft.com/office/drawing/2014/main" id="{F37C8BA3-A8D4-DE49-8A4A-2134F981247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age1image1017375392">
            <a:extLst>
              <a:ext uri="{FF2B5EF4-FFF2-40B4-BE49-F238E27FC236}">
                <a16:creationId xmlns:a16="http://schemas.microsoft.com/office/drawing/2014/main" id="{EA07FD38-17E2-F844-AF95-11767C7C934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page1image1017197360">
            <a:extLst>
              <a:ext uri="{FF2B5EF4-FFF2-40B4-BE49-F238E27FC236}">
                <a16:creationId xmlns:a16="http://schemas.microsoft.com/office/drawing/2014/main" id="{1842498C-BD6B-394D-B96F-949A7D20B0A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age1image1017371056">
            <a:extLst>
              <a:ext uri="{FF2B5EF4-FFF2-40B4-BE49-F238E27FC236}">
                <a16:creationId xmlns:a16="http://schemas.microsoft.com/office/drawing/2014/main" id="{AE6BB2DE-FB42-264B-B613-5C8028A7288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page1image1017322736">
            <a:extLst>
              <a:ext uri="{FF2B5EF4-FFF2-40B4-BE49-F238E27FC236}">
                <a16:creationId xmlns:a16="http://schemas.microsoft.com/office/drawing/2014/main" id="{F1BBA7DB-E308-2645-BA40-AC68674D836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age1image1017323168">
            <a:extLst>
              <a:ext uri="{FF2B5EF4-FFF2-40B4-BE49-F238E27FC236}">
                <a16:creationId xmlns:a16="http://schemas.microsoft.com/office/drawing/2014/main" id="{CA154F20-E0D0-0E4A-A9FB-1E2737A6F01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page1image1005440928">
            <a:extLst>
              <a:ext uri="{FF2B5EF4-FFF2-40B4-BE49-F238E27FC236}">
                <a16:creationId xmlns:a16="http://schemas.microsoft.com/office/drawing/2014/main" id="{E8EFDE62-84EC-3B41-93D9-F877C63EA78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75470" y="5915475"/>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page1image1005446496">
            <a:extLst>
              <a:ext uri="{FF2B5EF4-FFF2-40B4-BE49-F238E27FC236}">
                <a16:creationId xmlns:a16="http://schemas.microsoft.com/office/drawing/2014/main" id="{5F460695-4663-3B4A-9A47-2628353D7BB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age1image1005332560">
            <a:extLst>
              <a:ext uri="{FF2B5EF4-FFF2-40B4-BE49-F238E27FC236}">
                <a16:creationId xmlns:a16="http://schemas.microsoft.com/office/drawing/2014/main" id="{1D40BC01-C874-F941-B4AA-05412278A05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5470" y="5915475"/>
            <a:ext cx="381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page1image1005004928">
            <a:extLst>
              <a:ext uri="{FF2B5EF4-FFF2-40B4-BE49-F238E27FC236}">
                <a16:creationId xmlns:a16="http://schemas.microsoft.com/office/drawing/2014/main" id="{1A64091A-39AA-074D-BDF8-CB8E7773DE4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age1image1004975696">
            <a:extLst>
              <a:ext uri="{FF2B5EF4-FFF2-40B4-BE49-F238E27FC236}">
                <a16:creationId xmlns:a16="http://schemas.microsoft.com/office/drawing/2014/main" id="{5694DEAA-5111-3A48-A728-6549EDF3D1F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id="{904C4E49-9896-0F4F-BD9C-C6B5D253FCB3}"/>
              </a:ext>
            </a:extLst>
          </p:cNvPr>
          <p:cNvSpPr/>
          <p:nvPr/>
        </p:nvSpPr>
        <p:spPr>
          <a:xfrm>
            <a:off x="0" y="-1"/>
            <a:ext cx="12192000" cy="728700"/>
          </a:xfrm>
          <a:prstGeom prst="rect">
            <a:avLst/>
          </a:prstGeom>
          <a:solidFill>
            <a:srgbClr val="04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3CDAC8B0-6BB9-E349-8E5F-8E6A1A21ECE5}"/>
              </a:ext>
            </a:extLst>
          </p:cNvPr>
          <p:cNvSpPr txBox="1"/>
          <p:nvPr/>
        </p:nvSpPr>
        <p:spPr>
          <a:xfrm>
            <a:off x="203206" y="9664"/>
            <a:ext cx="13015258" cy="1015663"/>
          </a:xfrm>
          <a:prstGeom prst="rect">
            <a:avLst/>
          </a:prstGeom>
          <a:noFill/>
        </p:spPr>
        <p:txBody>
          <a:bodyPr wrap="square" rtlCol="0">
            <a:spAutoFit/>
          </a:bodyPr>
          <a:lstStyle/>
          <a:p>
            <a:r>
              <a:rPr lang="en-US" sz="2400" b="1" dirty="0">
                <a:solidFill>
                  <a:schemeClr val="bg1"/>
                </a:solidFill>
                <a:latin typeface="Helvetica" pitchFamily="2" charset="0"/>
              </a:rPr>
              <a:t>Methods </a:t>
            </a:r>
          </a:p>
          <a:p>
            <a:r>
              <a:rPr lang="en-US" dirty="0" err="1">
                <a:solidFill>
                  <a:schemeClr val="bg1"/>
                </a:solidFill>
                <a:latin typeface="Helvetica" pitchFamily="2" charset="0"/>
              </a:rPr>
              <a:t>Nima</a:t>
            </a:r>
            <a:r>
              <a:rPr lang="en-US" dirty="0">
                <a:solidFill>
                  <a:schemeClr val="bg1"/>
                </a:solidFill>
                <a:latin typeface="Helvetica" pitchFamily="2" charset="0"/>
              </a:rPr>
              <a:t> Leclerc, LBNL</a:t>
            </a:r>
            <a:br>
              <a:rPr lang="en-US" dirty="0"/>
            </a:br>
            <a:endParaRPr lang="en-US" dirty="0"/>
          </a:p>
        </p:txBody>
      </p:sp>
      <p:sp>
        <p:nvSpPr>
          <p:cNvPr id="39" name="Rectangle 38">
            <a:extLst>
              <a:ext uri="{FF2B5EF4-FFF2-40B4-BE49-F238E27FC236}">
                <a16:creationId xmlns:a16="http://schemas.microsoft.com/office/drawing/2014/main" id="{FBB8F8AA-F17B-C048-A755-518F1CA00157}"/>
              </a:ext>
            </a:extLst>
          </p:cNvPr>
          <p:cNvSpPr/>
          <p:nvPr/>
        </p:nvSpPr>
        <p:spPr>
          <a:xfrm>
            <a:off x="0" y="738364"/>
            <a:ext cx="5586761" cy="293950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50C5D6A-BA97-634B-ABD0-597DE8487582}"/>
              </a:ext>
            </a:extLst>
          </p:cNvPr>
          <p:cNvSpPr/>
          <p:nvPr/>
        </p:nvSpPr>
        <p:spPr>
          <a:xfrm>
            <a:off x="6350" y="738882"/>
            <a:ext cx="5601096" cy="461665"/>
          </a:xfrm>
          <a:prstGeom prst="rect">
            <a:avLst/>
          </a:prstGeom>
        </p:spPr>
        <p:txBody>
          <a:bodyPr wrap="square">
            <a:spAutoFit/>
          </a:bodyPr>
          <a:lstStyle/>
          <a:p>
            <a:r>
              <a:rPr lang="en-US" sz="2400" b="1" dirty="0">
                <a:solidFill>
                  <a:schemeClr val="accent1"/>
                </a:solidFill>
                <a:latin typeface="Helvetica" pitchFamily="2" charset="0"/>
              </a:rPr>
              <a:t>(1) Select trial host oxide and dopant.  </a:t>
            </a:r>
            <a:endParaRPr lang="en-US" sz="2400" b="1" dirty="0">
              <a:solidFill>
                <a:schemeClr val="accent1">
                  <a:lumMod val="50000"/>
                </a:schemeClr>
              </a:solidFill>
              <a:latin typeface="Helvetica" pitchFamily="2" charset="0"/>
            </a:endParaRPr>
          </a:p>
        </p:txBody>
      </p:sp>
      <p:sp>
        <p:nvSpPr>
          <p:cNvPr id="49" name="Rectangle 48">
            <a:extLst>
              <a:ext uri="{FF2B5EF4-FFF2-40B4-BE49-F238E27FC236}">
                <a16:creationId xmlns:a16="http://schemas.microsoft.com/office/drawing/2014/main" id="{84391F86-FD31-BA4F-962E-23175D2F43DD}"/>
              </a:ext>
            </a:extLst>
          </p:cNvPr>
          <p:cNvSpPr/>
          <p:nvPr/>
        </p:nvSpPr>
        <p:spPr>
          <a:xfrm>
            <a:off x="6350" y="3677871"/>
            <a:ext cx="5578094" cy="315341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B2C5F9E-96B5-1649-B504-FDBEB710580E}"/>
              </a:ext>
            </a:extLst>
          </p:cNvPr>
          <p:cNvSpPr/>
          <p:nvPr/>
        </p:nvSpPr>
        <p:spPr>
          <a:xfrm>
            <a:off x="5584444" y="738364"/>
            <a:ext cx="6578470" cy="293950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8206CF9-4DBB-EF47-B004-92DDF4127193}"/>
              </a:ext>
            </a:extLst>
          </p:cNvPr>
          <p:cNvSpPr/>
          <p:nvPr/>
        </p:nvSpPr>
        <p:spPr>
          <a:xfrm>
            <a:off x="5584444" y="3687536"/>
            <a:ext cx="6578470" cy="314374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12FA69D-4CE5-0D4C-A92D-8DF204B76A23}"/>
              </a:ext>
            </a:extLst>
          </p:cNvPr>
          <p:cNvSpPr/>
          <p:nvPr/>
        </p:nvSpPr>
        <p:spPr>
          <a:xfrm>
            <a:off x="5649022" y="738883"/>
            <a:ext cx="6710748" cy="461665"/>
          </a:xfrm>
          <a:prstGeom prst="rect">
            <a:avLst/>
          </a:prstGeom>
        </p:spPr>
        <p:txBody>
          <a:bodyPr wrap="square">
            <a:spAutoFit/>
          </a:bodyPr>
          <a:lstStyle/>
          <a:p>
            <a:r>
              <a:rPr lang="en-US" sz="2400" b="1" dirty="0">
                <a:solidFill>
                  <a:schemeClr val="accent1"/>
                </a:solidFill>
                <a:latin typeface="Helvetica" pitchFamily="2" charset="0"/>
              </a:rPr>
              <a:t>(2) Compute MCAE over grid.   </a:t>
            </a:r>
            <a:endParaRPr lang="en-US" sz="2400" b="1" dirty="0">
              <a:solidFill>
                <a:schemeClr val="accent1">
                  <a:lumMod val="50000"/>
                </a:schemeClr>
              </a:solidFill>
              <a:latin typeface="Helvetica" pitchFamily="2" charset="0"/>
            </a:endParaRPr>
          </a:p>
        </p:txBody>
      </p:sp>
      <p:sp>
        <p:nvSpPr>
          <p:cNvPr id="54" name="Rectangle 53">
            <a:extLst>
              <a:ext uri="{FF2B5EF4-FFF2-40B4-BE49-F238E27FC236}">
                <a16:creationId xmlns:a16="http://schemas.microsoft.com/office/drawing/2014/main" id="{88F854DD-E564-A444-9B2F-2EEA8ED5FF5A}"/>
              </a:ext>
            </a:extLst>
          </p:cNvPr>
          <p:cNvSpPr/>
          <p:nvPr/>
        </p:nvSpPr>
        <p:spPr>
          <a:xfrm>
            <a:off x="6350" y="3677870"/>
            <a:ext cx="5656456" cy="461665"/>
          </a:xfrm>
          <a:prstGeom prst="rect">
            <a:avLst/>
          </a:prstGeom>
        </p:spPr>
        <p:txBody>
          <a:bodyPr wrap="square">
            <a:spAutoFit/>
          </a:bodyPr>
          <a:lstStyle/>
          <a:p>
            <a:r>
              <a:rPr lang="en-US" sz="2400" b="1" dirty="0">
                <a:solidFill>
                  <a:schemeClr val="accent1"/>
                </a:solidFill>
                <a:latin typeface="Helvetica" pitchFamily="2" charset="0"/>
              </a:rPr>
              <a:t>(3) Determine easy axes &amp; planes. </a:t>
            </a:r>
            <a:endParaRPr lang="en-US" sz="2400" b="1" dirty="0">
              <a:solidFill>
                <a:schemeClr val="accent1">
                  <a:lumMod val="50000"/>
                </a:schemeClr>
              </a:solidFill>
              <a:latin typeface="Helvetica" pitchFamily="2" charset="0"/>
            </a:endParaRPr>
          </a:p>
        </p:txBody>
      </p:sp>
      <p:sp>
        <p:nvSpPr>
          <p:cNvPr id="55" name="Rectangle 54">
            <a:extLst>
              <a:ext uri="{FF2B5EF4-FFF2-40B4-BE49-F238E27FC236}">
                <a16:creationId xmlns:a16="http://schemas.microsoft.com/office/drawing/2014/main" id="{1A5836B8-8086-1A46-AD5E-313542326F9A}"/>
              </a:ext>
            </a:extLst>
          </p:cNvPr>
          <p:cNvSpPr/>
          <p:nvPr/>
        </p:nvSpPr>
        <p:spPr>
          <a:xfrm>
            <a:off x="5656456" y="3677871"/>
            <a:ext cx="6506458" cy="461665"/>
          </a:xfrm>
          <a:prstGeom prst="rect">
            <a:avLst/>
          </a:prstGeom>
        </p:spPr>
        <p:txBody>
          <a:bodyPr wrap="square">
            <a:spAutoFit/>
          </a:bodyPr>
          <a:lstStyle/>
          <a:p>
            <a:r>
              <a:rPr lang="en-US" sz="2400" b="1" dirty="0">
                <a:solidFill>
                  <a:schemeClr val="accent1"/>
                </a:solidFill>
                <a:latin typeface="Helvetica" pitchFamily="2" charset="0"/>
              </a:rPr>
              <a:t>(4) Find mechanism. Grow &amp; measure.  </a:t>
            </a:r>
            <a:endParaRPr lang="en-US" sz="2400" b="1" dirty="0">
              <a:solidFill>
                <a:schemeClr val="accent1">
                  <a:lumMod val="50000"/>
                </a:schemeClr>
              </a:solidFill>
              <a:latin typeface="Helvetica" pitchFamily="2" charset="0"/>
            </a:endParaRPr>
          </a:p>
        </p:txBody>
      </p:sp>
      <p:pic>
        <p:nvPicPr>
          <p:cNvPr id="56" name="Picture 55">
            <a:extLst>
              <a:ext uri="{FF2B5EF4-FFF2-40B4-BE49-F238E27FC236}">
                <a16:creationId xmlns:a16="http://schemas.microsoft.com/office/drawing/2014/main" id="{23A6BA76-FCBD-574D-88A8-294E15E974B5}"/>
              </a:ext>
            </a:extLst>
          </p:cNvPr>
          <p:cNvPicPr>
            <a:picLocks noChangeAspect="1"/>
          </p:cNvPicPr>
          <p:nvPr/>
        </p:nvPicPr>
        <p:blipFill rotWithShape="1">
          <a:blip r:embed="rId31"/>
          <a:srcRect l="34448" t="417" r="33283" b="6373"/>
          <a:stretch/>
        </p:blipFill>
        <p:spPr>
          <a:xfrm rot="5400000">
            <a:off x="135729" y="1048171"/>
            <a:ext cx="1541822" cy="1755109"/>
          </a:xfrm>
          <a:prstGeom prst="rect">
            <a:avLst/>
          </a:prstGeom>
        </p:spPr>
      </p:pic>
      <p:sp>
        <p:nvSpPr>
          <p:cNvPr id="10" name="Oval 9">
            <a:extLst>
              <a:ext uri="{FF2B5EF4-FFF2-40B4-BE49-F238E27FC236}">
                <a16:creationId xmlns:a16="http://schemas.microsoft.com/office/drawing/2014/main" id="{A822A2FB-C865-5542-8DE2-C9AF2A19A05A}"/>
              </a:ext>
            </a:extLst>
          </p:cNvPr>
          <p:cNvSpPr/>
          <p:nvPr/>
        </p:nvSpPr>
        <p:spPr>
          <a:xfrm>
            <a:off x="123437" y="1531514"/>
            <a:ext cx="646770" cy="7136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34F70E9-E612-394D-B89C-2916719BA8F2}"/>
              </a:ext>
            </a:extLst>
          </p:cNvPr>
          <p:cNvSpPr/>
          <p:nvPr/>
        </p:nvSpPr>
        <p:spPr>
          <a:xfrm>
            <a:off x="941158" y="1322874"/>
            <a:ext cx="899582" cy="132057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id="{C7F078F9-792E-EE40-9826-C7851F7D9264}"/>
              </a:ext>
            </a:extLst>
          </p:cNvPr>
          <p:cNvPicPr>
            <a:picLocks noChangeAspect="1"/>
          </p:cNvPicPr>
          <p:nvPr/>
        </p:nvPicPr>
        <p:blipFill>
          <a:blip r:embed="rId32"/>
          <a:stretch>
            <a:fillRect/>
          </a:stretch>
        </p:blipFill>
        <p:spPr>
          <a:xfrm>
            <a:off x="9983869" y="1235564"/>
            <a:ext cx="1959880" cy="1063935"/>
          </a:xfrm>
          <a:prstGeom prst="rect">
            <a:avLst/>
          </a:prstGeom>
        </p:spPr>
      </p:pic>
      <p:sp>
        <p:nvSpPr>
          <p:cNvPr id="63" name="Right Arrow 62">
            <a:extLst>
              <a:ext uri="{FF2B5EF4-FFF2-40B4-BE49-F238E27FC236}">
                <a16:creationId xmlns:a16="http://schemas.microsoft.com/office/drawing/2014/main" id="{ED470A16-668D-3240-BCC0-F122F727A7E4}"/>
              </a:ext>
            </a:extLst>
          </p:cNvPr>
          <p:cNvSpPr/>
          <p:nvPr/>
        </p:nvSpPr>
        <p:spPr>
          <a:xfrm>
            <a:off x="9260069" y="1593166"/>
            <a:ext cx="918839" cy="354859"/>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A6DD2DF-6677-1B41-A68A-C538F62917CC}"/>
              </a:ext>
            </a:extLst>
          </p:cNvPr>
          <p:cNvSpPr/>
          <p:nvPr/>
        </p:nvSpPr>
        <p:spPr>
          <a:xfrm>
            <a:off x="8559714" y="1272192"/>
            <a:ext cx="1946367" cy="307777"/>
          </a:xfrm>
          <a:prstGeom prst="rect">
            <a:avLst/>
          </a:prstGeom>
        </p:spPr>
        <p:txBody>
          <a:bodyPr wrap="none">
            <a:spAutoFit/>
          </a:bodyPr>
          <a:lstStyle/>
          <a:p>
            <a:r>
              <a:rPr lang="en-US" sz="1400" b="1" dirty="0">
                <a:solidFill>
                  <a:schemeClr val="accent1">
                    <a:lumMod val="50000"/>
                  </a:schemeClr>
                </a:solidFill>
                <a:latin typeface="Helvetica" pitchFamily="2" charset="0"/>
              </a:rPr>
              <a:t>SOK (Spin Orbit Kit) </a:t>
            </a:r>
            <a:endParaRPr lang="en-US" sz="1400" dirty="0">
              <a:solidFill>
                <a:schemeClr val="accent1">
                  <a:lumMod val="50000"/>
                </a:schemeClr>
              </a:solidFill>
            </a:endParaRPr>
          </a:p>
        </p:txBody>
      </p:sp>
      <p:pic>
        <p:nvPicPr>
          <p:cNvPr id="65" name="Picture 64">
            <a:extLst>
              <a:ext uri="{FF2B5EF4-FFF2-40B4-BE49-F238E27FC236}">
                <a16:creationId xmlns:a16="http://schemas.microsoft.com/office/drawing/2014/main" id="{5D2CF153-3C04-7F49-A03D-CA76CA6B7B4F}"/>
              </a:ext>
            </a:extLst>
          </p:cNvPr>
          <p:cNvPicPr>
            <a:picLocks noChangeAspect="1"/>
          </p:cNvPicPr>
          <p:nvPr/>
        </p:nvPicPr>
        <p:blipFill rotWithShape="1">
          <a:blip r:embed="rId33"/>
          <a:srcRect l="47290" t="38994" r="45968" b="23187"/>
          <a:stretch/>
        </p:blipFill>
        <p:spPr>
          <a:xfrm rot="1429520">
            <a:off x="6098700" y="1174348"/>
            <a:ext cx="524920" cy="1160397"/>
          </a:xfrm>
          <a:prstGeom prst="rect">
            <a:avLst/>
          </a:prstGeom>
        </p:spPr>
      </p:pic>
      <p:sp>
        <p:nvSpPr>
          <p:cNvPr id="15" name="Rectangle 14">
            <a:extLst>
              <a:ext uri="{FF2B5EF4-FFF2-40B4-BE49-F238E27FC236}">
                <a16:creationId xmlns:a16="http://schemas.microsoft.com/office/drawing/2014/main" id="{FAF2C82B-1E41-4846-8753-BB49B8B5A770}"/>
              </a:ext>
            </a:extLst>
          </p:cNvPr>
          <p:cNvSpPr/>
          <p:nvPr/>
        </p:nvSpPr>
        <p:spPr>
          <a:xfrm>
            <a:off x="5584444" y="2324402"/>
            <a:ext cx="6484892" cy="1200329"/>
          </a:xfrm>
          <a:prstGeom prst="rect">
            <a:avLst/>
          </a:prstGeom>
        </p:spPr>
        <p:txBody>
          <a:bodyPr wrap="square">
            <a:spAutoFit/>
          </a:bodyPr>
          <a:lstStyle/>
          <a:p>
            <a:r>
              <a:rPr lang="en-US" dirty="0">
                <a:solidFill>
                  <a:schemeClr val="accent1">
                    <a:lumMod val="50000"/>
                  </a:schemeClr>
                </a:solidFill>
                <a:latin typeface="Helvetica" pitchFamily="2" charset="0"/>
              </a:rPr>
              <a:t>Provided the relaxed supercell from (1), MCAE over a defined spin mesh is determined via</a:t>
            </a:r>
            <a:r>
              <a:rPr lang="en-US" b="1" dirty="0">
                <a:solidFill>
                  <a:schemeClr val="accent1">
                    <a:lumMod val="50000"/>
                  </a:schemeClr>
                </a:solidFill>
                <a:latin typeface="Helvetica" pitchFamily="2" charset="0"/>
              </a:rPr>
              <a:t> SOK</a:t>
            </a:r>
            <a:r>
              <a:rPr lang="en-US" dirty="0">
                <a:solidFill>
                  <a:schemeClr val="accent1">
                    <a:lumMod val="50000"/>
                  </a:schemeClr>
                </a:solidFill>
                <a:latin typeface="Helvetica" pitchFamily="2" charset="0"/>
              </a:rPr>
              <a:t>. SOK is an opensource code we developed for prediction/analysis of MCAE surfaces. Interfaces with standard DFT codes like VASP. </a:t>
            </a:r>
          </a:p>
        </p:txBody>
      </p:sp>
      <p:pic>
        <p:nvPicPr>
          <p:cNvPr id="16" name="Picture 15">
            <a:extLst>
              <a:ext uri="{FF2B5EF4-FFF2-40B4-BE49-F238E27FC236}">
                <a16:creationId xmlns:a16="http://schemas.microsoft.com/office/drawing/2014/main" id="{7B446ECA-03D7-814E-9F70-D83399F02B94}"/>
              </a:ext>
            </a:extLst>
          </p:cNvPr>
          <p:cNvPicPr>
            <a:picLocks noChangeAspect="1"/>
          </p:cNvPicPr>
          <p:nvPr/>
        </p:nvPicPr>
        <p:blipFill>
          <a:blip r:embed="rId34"/>
          <a:stretch>
            <a:fillRect/>
          </a:stretch>
        </p:blipFill>
        <p:spPr>
          <a:xfrm>
            <a:off x="6336576" y="1587129"/>
            <a:ext cx="2913405" cy="639528"/>
          </a:xfrm>
          <a:prstGeom prst="rect">
            <a:avLst/>
          </a:prstGeom>
        </p:spPr>
      </p:pic>
      <p:pic>
        <p:nvPicPr>
          <p:cNvPr id="17" name="Picture 16">
            <a:extLst>
              <a:ext uri="{FF2B5EF4-FFF2-40B4-BE49-F238E27FC236}">
                <a16:creationId xmlns:a16="http://schemas.microsoft.com/office/drawing/2014/main" id="{8ADB7F46-40E9-4B4F-8D6D-D991846C173D}"/>
              </a:ext>
            </a:extLst>
          </p:cNvPr>
          <p:cNvPicPr>
            <a:picLocks noChangeAspect="1"/>
          </p:cNvPicPr>
          <p:nvPr/>
        </p:nvPicPr>
        <p:blipFill>
          <a:blip r:embed="rId35"/>
          <a:stretch>
            <a:fillRect/>
          </a:stretch>
        </p:blipFill>
        <p:spPr>
          <a:xfrm>
            <a:off x="1830514" y="6142850"/>
            <a:ext cx="3665287" cy="653808"/>
          </a:xfrm>
          <a:prstGeom prst="rect">
            <a:avLst/>
          </a:prstGeom>
        </p:spPr>
      </p:pic>
      <p:pic>
        <p:nvPicPr>
          <p:cNvPr id="70" name="Picture 69">
            <a:extLst>
              <a:ext uri="{FF2B5EF4-FFF2-40B4-BE49-F238E27FC236}">
                <a16:creationId xmlns:a16="http://schemas.microsoft.com/office/drawing/2014/main" id="{7DAAA89C-ECF8-8C40-A4D9-44058C1AACBE}"/>
              </a:ext>
            </a:extLst>
          </p:cNvPr>
          <p:cNvPicPr>
            <a:picLocks noChangeAspect="1"/>
          </p:cNvPicPr>
          <p:nvPr/>
        </p:nvPicPr>
        <p:blipFill rotWithShape="1">
          <a:blip r:embed="rId36"/>
          <a:srcRect l="17346" t="14689" r="9430" b="14677"/>
          <a:stretch/>
        </p:blipFill>
        <p:spPr>
          <a:xfrm>
            <a:off x="109656" y="4111412"/>
            <a:ext cx="1951252" cy="1882228"/>
          </a:xfrm>
          <a:prstGeom prst="rect">
            <a:avLst/>
          </a:prstGeom>
        </p:spPr>
      </p:pic>
      <p:sp>
        <p:nvSpPr>
          <p:cNvPr id="71" name="Rectangle 70">
            <a:extLst>
              <a:ext uri="{FF2B5EF4-FFF2-40B4-BE49-F238E27FC236}">
                <a16:creationId xmlns:a16="http://schemas.microsoft.com/office/drawing/2014/main" id="{7E71AE47-8C51-1E40-A0FC-9A02FEB93886}"/>
              </a:ext>
            </a:extLst>
          </p:cNvPr>
          <p:cNvSpPr/>
          <p:nvPr/>
        </p:nvSpPr>
        <p:spPr>
          <a:xfrm>
            <a:off x="2109603" y="4008104"/>
            <a:ext cx="3553353" cy="2308324"/>
          </a:xfrm>
          <a:prstGeom prst="rect">
            <a:avLst/>
          </a:prstGeom>
        </p:spPr>
        <p:txBody>
          <a:bodyPr wrap="square">
            <a:spAutoFit/>
          </a:bodyPr>
          <a:lstStyle/>
          <a:p>
            <a:r>
              <a:rPr lang="en-US" dirty="0">
                <a:solidFill>
                  <a:schemeClr val="accent1">
                    <a:lumMod val="50000"/>
                  </a:schemeClr>
                </a:solidFill>
                <a:latin typeface="Helvetica" pitchFamily="2" charset="0"/>
              </a:rPr>
              <a:t>SOCK outputs MCAE for provided ‘spin’ transistor.  Orientation corresponding to minimum in MCAE correspond to ‘easy axis’. MCAE surface fitted to phenomenological expression and MCAE constants are extracted.  </a:t>
            </a:r>
          </a:p>
        </p:txBody>
      </p:sp>
      <p:sp>
        <p:nvSpPr>
          <p:cNvPr id="72" name="Rectangle 71">
            <a:extLst>
              <a:ext uri="{FF2B5EF4-FFF2-40B4-BE49-F238E27FC236}">
                <a16:creationId xmlns:a16="http://schemas.microsoft.com/office/drawing/2014/main" id="{B67636F4-92B3-F748-883F-EB0107CE5263}"/>
              </a:ext>
            </a:extLst>
          </p:cNvPr>
          <p:cNvSpPr/>
          <p:nvPr/>
        </p:nvSpPr>
        <p:spPr>
          <a:xfrm>
            <a:off x="5584444" y="5165548"/>
            <a:ext cx="6775326" cy="1477328"/>
          </a:xfrm>
          <a:prstGeom prst="rect">
            <a:avLst/>
          </a:prstGeom>
        </p:spPr>
        <p:txBody>
          <a:bodyPr wrap="square">
            <a:spAutoFit/>
          </a:bodyPr>
          <a:lstStyle/>
          <a:p>
            <a:r>
              <a:rPr lang="en-US" dirty="0">
                <a:solidFill>
                  <a:schemeClr val="accent1">
                    <a:lumMod val="50000"/>
                  </a:schemeClr>
                </a:solidFill>
                <a:latin typeface="Helvetica" pitchFamily="2" charset="0"/>
              </a:rPr>
              <a:t>Angular dependance of crystal field and spin-orbit coupling compared with angular dependance of MCAE, dominant mechanisms is determined. Once viable material is predicted, samples are grown by collaborators and MCAE is measured via Electron Paramagnetic Resonance Spectroscopy (EPR). </a:t>
            </a:r>
          </a:p>
        </p:txBody>
      </p:sp>
      <p:pic>
        <p:nvPicPr>
          <p:cNvPr id="73" name="Picture 72" descr="A close up of a map&#10;&#10;Description automatically generated">
            <a:extLst>
              <a:ext uri="{FF2B5EF4-FFF2-40B4-BE49-F238E27FC236}">
                <a16:creationId xmlns:a16="http://schemas.microsoft.com/office/drawing/2014/main" id="{8F670C2C-B434-4DC7-B8FE-E70F9CB1963F}"/>
              </a:ext>
            </a:extLst>
          </p:cNvPr>
          <p:cNvPicPr/>
          <p:nvPr/>
        </p:nvPicPr>
        <p:blipFill rotWithShape="1">
          <a:blip r:embed="rId37">
            <a:extLst>
              <a:ext uri="{28A0092B-C50C-407E-A947-70E740481C1C}">
                <a14:useLocalDpi xmlns:a14="http://schemas.microsoft.com/office/drawing/2010/main" val="0"/>
              </a:ext>
            </a:extLst>
          </a:blip>
          <a:srcRect b="50000"/>
          <a:stretch/>
        </p:blipFill>
        <p:spPr>
          <a:xfrm>
            <a:off x="5631783" y="4078064"/>
            <a:ext cx="2355352" cy="1121671"/>
          </a:xfrm>
          <a:prstGeom prst="rect">
            <a:avLst/>
          </a:prstGeom>
        </p:spPr>
      </p:pic>
      <p:pic>
        <p:nvPicPr>
          <p:cNvPr id="19" name="Picture 18">
            <a:extLst>
              <a:ext uri="{FF2B5EF4-FFF2-40B4-BE49-F238E27FC236}">
                <a16:creationId xmlns:a16="http://schemas.microsoft.com/office/drawing/2014/main" id="{2111F14C-C135-D74C-80D6-1A4BD914B636}"/>
              </a:ext>
            </a:extLst>
          </p:cNvPr>
          <p:cNvPicPr>
            <a:picLocks noChangeAspect="1"/>
          </p:cNvPicPr>
          <p:nvPr/>
        </p:nvPicPr>
        <p:blipFill>
          <a:blip r:embed="rId38"/>
          <a:stretch>
            <a:fillRect/>
          </a:stretch>
        </p:blipFill>
        <p:spPr>
          <a:xfrm>
            <a:off x="7795339" y="4222868"/>
            <a:ext cx="1469855" cy="592025"/>
          </a:xfrm>
          <a:prstGeom prst="rect">
            <a:avLst/>
          </a:prstGeom>
        </p:spPr>
      </p:pic>
      <p:sp>
        <p:nvSpPr>
          <p:cNvPr id="76" name="Right Arrow 75">
            <a:extLst>
              <a:ext uri="{FF2B5EF4-FFF2-40B4-BE49-F238E27FC236}">
                <a16:creationId xmlns:a16="http://schemas.microsoft.com/office/drawing/2014/main" id="{A550B586-A138-3648-877F-7A0CBD9F8E4C}"/>
              </a:ext>
            </a:extLst>
          </p:cNvPr>
          <p:cNvSpPr/>
          <p:nvPr/>
        </p:nvSpPr>
        <p:spPr>
          <a:xfrm>
            <a:off x="9253455" y="4325756"/>
            <a:ext cx="651973" cy="282053"/>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267D5220-3E74-4E42-B1F8-D680E4D67FFF}"/>
              </a:ext>
            </a:extLst>
          </p:cNvPr>
          <p:cNvPicPr>
            <a:picLocks noChangeAspect="1"/>
          </p:cNvPicPr>
          <p:nvPr/>
        </p:nvPicPr>
        <p:blipFill>
          <a:blip r:embed="rId39"/>
          <a:stretch>
            <a:fillRect/>
          </a:stretch>
        </p:blipFill>
        <p:spPr>
          <a:xfrm>
            <a:off x="9615974" y="4282951"/>
            <a:ext cx="948929" cy="624904"/>
          </a:xfrm>
          <a:prstGeom prst="rect">
            <a:avLst/>
          </a:prstGeom>
        </p:spPr>
      </p:pic>
      <p:sp>
        <p:nvSpPr>
          <p:cNvPr id="23" name="TextBox 22">
            <a:extLst>
              <a:ext uri="{FF2B5EF4-FFF2-40B4-BE49-F238E27FC236}">
                <a16:creationId xmlns:a16="http://schemas.microsoft.com/office/drawing/2014/main" id="{1A4DC958-C438-0140-B40E-4F7BC4431EBC}"/>
              </a:ext>
            </a:extLst>
          </p:cNvPr>
          <p:cNvSpPr txBox="1"/>
          <p:nvPr/>
        </p:nvSpPr>
        <p:spPr>
          <a:xfrm>
            <a:off x="10422971" y="4078064"/>
            <a:ext cx="659957" cy="707886"/>
          </a:xfrm>
          <a:prstGeom prst="rect">
            <a:avLst/>
          </a:prstGeom>
          <a:noFill/>
        </p:spPr>
        <p:txBody>
          <a:bodyPr wrap="square" rtlCol="0">
            <a:spAutoFit/>
          </a:bodyPr>
          <a:lstStyle/>
          <a:p>
            <a:r>
              <a:rPr lang="en-US" sz="4000" b="1" dirty="0">
                <a:solidFill>
                  <a:schemeClr val="accent1">
                    <a:lumMod val="50000"/>
                  </a:schemeClr>
                </a:solidFill>
                <a:latin typeface="Helvetica" pitchFamily="2" charset="0"/>
              </a:rPr>
              <a:t>+</a:t>
            </a:r>
          </a:p>
        </p:txBody>
      </p:sp>
      <p:pic>
        <p:nvPicPr>
          <p:cNvPr id="24" name="Picture 23">
            <a:extLst>
              <a:ext uri="{FF2B5EF4-FFF2-40B4-BE49-F238E27FC236}">
                <a16:creationId xmlns:a16="http://schemas.microsoft.com/office/drawing/2014/main" id="{78152B6F-5D30-C742-971E-8EBB15107B2E}"/>
              </a:ext>
            </a:extLst>
          </p:cNvPr>
          <p:cNvPicPr>
            <a:picLocks noChangeAspect="1"/>
          </p:cNvPicPr>
          <p:nvPr/>
        </p:nvPicPr>
        <p:blipFill>
          <a:blip r:embed="rId40"/>
          <a:stretch>
            <a:fillRect/>
          </a:stretch>
        </p:blipFill>
        <p:spPr>
          <a:xfrm>
            <a:off x="10455283" y="4258039"/>
            <a:ext cx="1017051" cy="644959"/>
          </a:xfrm>
          <a:prstGeom prst="rect">
            <a:avLst/>
          </a:prstGeom>
        </p:spPr>
      </p:pic>
      <p:sp>
        <p:nvSpPr>
          <p:cNvPr id="82" name="TextBox 81">
            <a:extLst>
              <a:ext uri="{FF2B5EF4-FFF2-40B4-BE49-F238E27FC236}">
                <a16:creationId xmlns:a16="http://schemas.microsoft.com/office/drawing/2014/main" id="{D8249E7A-FE68-EF4F-B82C-C9E077565CF2}"/>
              </a:ext>
            </a:extLst>
          </p:cNvPr>
          <p:cNvSpPr txBox="1"/>
          <p:nvPr/>
        </p:nvSpPr>
        <p:spPr>
          <a:xfrm>
            <a:off x="11405608" y="4132632"/>
            <a:ext cx="659957" cy="707886"/>
          </a:xfrm>
          <a:prstGeom prst="rect">
            <a:avLst/>
          </a:prstGeom>
          <a:noFill/>
        </p:spPr>
        <p:txBody>
          <a:bodyPr wrap="square" rtlCol="0">
            <a:spAutoFit/>
          </a:bodyPr>
          <a:lstStyle/>
          <a:p>
            <a:r>
              <a:rPr lang="en-US" sz="4000" b="1" dirty="0">
                <a:solidFill>
                  <a:schemeClr val="accent1">
                    <a:lumMod val="50000"/>
                  </a:schemeClr>
                </a:solidFill>
                <a:latin typeface="Helvetica" pitchFamily="2" charset="0"/>
              </a:rPr>
              <a:t>?</a:t>
            </a:r>
          </a:p>
        </p:txBody>
      </p:sp>
      <p:sp>
        <p:nvSpPr>
          <p:cNvPr id="83" name="Rectangle 82">
            <a:extLst>
              <a:ext uri="{FF2B5EF4-FFF2-40B4-BE49-F238E27FC236}">
                <a16:creationId xmlns:a16="http://schemas.microsoft.com/office/drawing/2014/main" id="{6C39626C-33B3-3242-A49B-3C095365CA5B}"/>
              </a:ext>
            </a:extLst>
          </p:cNvPr>
          <p:cNvSpPr/>
          <p:nvPr/>
        </p:nvSpPr>
        <p:spPr>
          <a:xfrm>
            <a:off x="1861425" y="1124611"/>
            <a:ext cx="3855604" cy="1384995"/>
          </a:xfrm>
          <a:prstGeom prst="rect">
            <a:avLst/>
          </a:prstGeom>
        </p:spPr>
        <p:txBody>
          <a:bodyPr wrap="square">
            <a:spAutoFit/>
          </a:bodyPr>
          <a:lstStyle/>
          <a:p>
            <a:r>
              <a:rPr lang="en-US" dirty="0">
                <a:latin typeface="Helvetica" pitchFamily="2" charset="0"/>
              </a:rPr>
              <a:t>Host material candidates selected based on screening criteria: </a:t>
            </a:r>
          </a:p>
          <a:p>
            <a:r>
              <a:rPr lang="en-US" sz="1600" dirty="0">
                <a:latin typeface="Helvetica" pitchFamily="2" charset="0"/>
              </a:rPr>
              <a:t>- Ferroelectric ordering  </a:t>
            </a:r>
          </a:p>
          <a:p>
            <a:r>
              <a:rPr lang="en-US" sz="1600" dirty="0">
                <a:latin typeface="Helvetica" pitchFamily="2" charset="0"/>
              </a:rPr>
              <a:t>- Multi-step </a:t>
            </a:r>
            <a:r>
              <a:rPr lang="en-US" sz="1600" dirty="0" err="1">
                <a:latin typeface="Helvetica" pitchFamily="2" charset="0"/>
              </a:rPr>
              <a:t>polarariz</a:t>
            </a:r>
            <a:r>
              <a:rPr lang="en-US" sz="1600" dirty="0">
                <a:latin typeface="Helvetica" pitchFamily="2" charset="0"/>
              </a:rPr>
              <a:t>. switching pathway</a:t>
            </a:r>
          </a:p>
          <a:p>
            <a:r>
              <a:rPr lang="en-US" sz="1600" dirty="0">
                <a:latin typeface="Helvetica" pitchFamily="2" charset="0"/>
              </a:rPr>
              <a:t>- No magnetic ordering </a:t>
            </a:r>
          </a:p>
        </p:txBody>
      </p:sp>
      <p:sp>
        <p:nvSpPr>
          <p:cNvPr id="85" name="Rectangle 84">
            <a:extLst>
              <a:ext uri="{FF2B5EF4-FFF2-40B4-BE49-F238E27FC236}">
                <a16:creationId xmlns:a16="http://schemas.microsoft.com/office/drawing/2014/main" id="{77461509-3235-0842-BB90-C62E49DF4E85}"/>
              </a:ext>
            </a:extLst>
          </p:cNvPr>
          <p:cNvSpPr/>
          <p:nvPr/>
        </p:nvSpPr>
        <p:spPr>
          <a:xfrm>
            <a:off x="-5080" y="2610343"/>
            <a:ext cx="5679315" cy="1354217"/>
          </a:xfrm>
          <a:prstGeom prst="rect">
            <a:avLst/>
          </a:prstGeom>
        </p:spPr>
        <p:txBody>
          <a:bodyPr wrap="square">
            <a:spAutoFit/>
          </a:bodyPr>
          <a:lstStyle/>
          <a:p>
            <a:r>
              <a:rPr lang="en-US" dirty="0">
                <a:solidFill>
                  <a:srgbClr val="FF0000"/>
                </a:solidFill>
                <a:latin typeface="Helvetica" pitchFamily="2" charset="0"/>
              </a:rPr>
              <a:t>Dopant candidates selected based on criteria:</a:t>
            </a:r>
          </a:p>
          <a:p>
            <a:r>
              <a:rPr lang="en-US" sz="1600" dirty="0">
                <a:solidFill>
                  <a:srgbClr val="FF0000"/>
                </a:solidFill>
                <a:latin typeface="Helvetica" pitchFamily="2" charset="0"/>
              </a:rPr>
              <a:t> - Non-zero net spin (e.g. Mn, Fe, Co) </a:t>
            </a:r>
          </a:p>
          <a:p>
            <a:r>
              <a:rPr lang="en-US" sz="1600" dirty="0">
                <a:solidFill>
                  <a:srgbClr val="FF0000"/>
                </a:solidFill>
                <a:latin typeface="Helvetica" pitchFamily="2" charset="0"/>
              </a:rPr>
              <a:t> - Distorted local crystal field environment  </a:t>
            </a:r>
          </a:p>
          <a:p>
            <a:r>
              <a:rPr lang="en-US" sz="1600" dirty="0">
                <a:solidFill>
                  <a:srgbClr val="FF0000"/>
                </a:solidFill>
                <a:latin typeface="Helvetica" pitchFamily="2" charset="0"/>
              </a:rPr>
              <a:t>- Strong spin-orbit coupling with local environment </a:t>
            </a:r>
          </a:p>
          <a:p>
            <a:r>
              <a:rPr lang="en-US" sz="1600" dirty="0">
                <a:solidFill>
                  <a:srgbClr val="FF0000"/>
                </a:solidFill>
                <a:latin typeface="Helvetica" pitchFamily="2" charset="0"/>
              </a:rPr>
              <a:t> </a:t>
            </a:r>
          </a:p>
        </p:txBody>
      </p:sp>
    </p:spTree>
    <p:extLst>
      <p:ext uri="{BB962C8B-B14F-4D97-AF65-F5344CB8AC3E}">
        <p14:creationId xmlns:p14="http://schemas.microsoft.com/office/powerpoint/2010/main" val="4028403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age1image1004962464">
            <a:extLst>
              <a:ext uri="{FF2B5EF4-FFF2-40B4-BE49-F238E27FC236}">
                <a16:creationId xmlns:a16="http://schemas.microsoft.com/office/drawing/2014/main" id="{728419CE-8CA0-2E41-AD99-1F2CCE900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1005061216">
            <a:extLst>
              <a:ext uri="{FF2B5EF4-FFF2-40B4-BE49-F238E27FC236}">
                <a16:creationId xmlns:a16="http://schemas.microsoft.com/office/drawing/2014/main" id="{DFD9F05E-86C8-C242-9043-8C7F3A353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image1004868464">
            <a:extLst>
              <a:ext uri="{FF2B5EF4-FFF2-40B4-BE49-F238E27FC236}">
                <a16:creationId xmlns:a16="http://schemas.microsoft.com/office/drawing/2014/main" id="{57456545-0E8F-FB44-ADE2-ABD2D19A7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5470" y="5915475"/>
            <a:ext cx="254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1image1005195008">
            <a:extLst>
              <a:ext uri="{FF2B5EF4-FFF2-40B4-BE49-F238E27FC236}">
                <a16:creationId xmlns:a16="http://schemas.microsoft.com/office/drawing/2014/main" id="{8288AA7F-87B1-7B41-8C9C-393A39D447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image1004934848">
            <a:extLst>
              <a:ext uri="{FF2B5EF4-FFF2-40B4-BE49-F238E27FC236}">
                <a16:creationId xmlns:a16="http://schemas.microsoft.com/office/drawing/2014/main" id="{E5174C80-E664-5848-8DDC-2F9F307FEA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470" y="5915475"/>
            <a:ext cx="1143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1image1004828672">
            <a:extLst>
              <a:ext uri="{FF2B5EF4-FFF2-40B4-BE49-F238E27FC236}">
                <a16:creationId xmlns:a16="http://schemas.microsoft.com/office/drawing/2014/main" id="{B1C3A11C-573D-2649-9C11-E89034C64B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470" y="5915475"/>
            <a:ext cx="50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1image1005028192">
            <a:extLst>
              <a:ext uri="{FF2B5EF4-FFF2-40B4-BE49-F238E27FC236}">
                <a16:creationId xmlns:a16="http://schemas.microsoft.com/office/drawing/2014/main" id="{745A979F-19CB-E841-8DDC-0E46313C3C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5470" y="5915475"/>
            <a:ext cx="88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ge1image1017212368">
            <a:extLst>
              <a:ext uri="{FF2B5EF4-FFF2-40B4-BE49-F238E27FC236}">
                <a16:creationId xmlns:a16="http://schemas.microsoft.com/office/drawing/2014/main" id="{6A71301B-1176-BF41-A81A-35EA0DC78C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age1image1017344032">
            <a:extLst>
              <a:ext uri="{FF2B5EF4-FFF2-40B4-BE49-F238E27FC236}">
                <a16:creationId xmlns:a16="http://schemas.microsoft.com/office/drawing/2014/main" id="{07D7F96A-6E2A-2749-A146-1E5925765B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ge1image1017293152">
            <a:extLst>
              <a:ext uri="{FF2B5EF4-FFF2-40B4-BE49-F238E27FC236}">
                <a16:creationId xmlns:a16="http://schemas.microsoft.com/office/drawing/2014/main" id="{FA8AAF3B-D983-E448-A0B6-4CD5399989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page1image1017602032">
            <a:extLst>
              <a:ext uri="{FF2B5EF4-FFF2-40B4-BE49-F238E27FC236}">
                <a16:creationId xmlns:a16="http://schemas.microsoft.com/office/drawing/2014/main" id="{989417A6-AF72-3946-8B65-5461EB217D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page1image1017701856">
            <a:extLst>
              <a:ext uri="{FF2B5EF4-FFF2-40B4-BE49-F238E27FC236}">
                <a16:creationId xmlns:a16="http://schemas.microsoft.com/office/drawing/2014/main" id="{D52ED785-6C7B-9D43-8AE0-6A19C49FE6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ge1image1017231920">
            <a:extLst>
              <a:ext uri="{FF2B5EF4-FFF2-40B4-BE49-F238E27FC236}">
                <a16:creationId xmlns:a16="http://schemas.microsoft.com/office/drawing/2014/main" id="{0DC04F77-3331-E24D-833B-215C609D27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page1image1017389760">
            <a:extLst>
              <a:ext uri="{FF2B5EF4-FFF2-40B4-BE49-F238E27FC236}">
                <a16:creationId xmlns:a16="http://schemas.microsoft.com/office/drawing/2014/main" id="{213F3122-2A0F-4B42-A1A1-DC738BB127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age1image1017494128">
            <a:extLst>
              <a:ext uri="{FF2B5EF4-FFF2-40B4-BE49-F238E27FC236}">
                <a16:creationId xmlns:a16="http://schemas.microsoft.com/office/drawing/2014/main" id="{03C51F4B-A6FE-8245-AFE8-00B3C93880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page1image1017688784">
            <a:extLst>
              <a:ext uri="{FF2B5EF4-FFF2-40B4-BE49-F238E27FC236}">
                <a16:creationId xmlns:a16="http://schemas.microsoft.com/office/drawing/2014/main" id="{341AB210-9CD9-4047-A913-F631D9EC43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age1image1017632112">
            <a:extLst>
              <a:ext uri="{FF2B5EF4-FFF2-40B4-BE49-F238E27FC236}">
                <a16:creationId xmlns:a16="http://schemas.microsoft.com/office/drawing/2014/main" id="{46377581-0BA2-D54F-AA7E-EC3D3E30BB9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75470" y="5915475"/>
            <a:ext cx="635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page1image1017613072">
            <a:extLst>
              <a:ext uri="{FF2B5EF4-FFF2-40B4-BE49-F238E27FC236}">
                <a16:creationId xmlns:a16="http://schemas.microsoft.com/office/drawing/2014/main" id="{F37C8BA3-A8D4-DE49-8A4A-2134F981247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age1image1017375392">
            <a:extLst>
              <a:ext uri="{FF2B5EF4-FFF2-40B4-BE49-F238E27FC236}">
                <a16:creationId xmlns:a16="http://schemas.microsoft.com/office/drawing/2014/main" id="{EA07FD38-17E2-F844-AF95-11767C7C934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page1image1017197360">
            <a:extLst>
              <a:ext uri="{FF2B5EF4-FFF2-40B4-BE49-F238E27FC236}">
                <a16:creationId xmlns:a16="http://schemas.microsoft.com/office/drawing/2014/main" id="{1842498C-BD6B-394D-B96F-949A7D20B0A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age1image1017371056">
            <a:extLst>
              <a:ext uri="{FF2B5EF4-FFF2-40B4-BE49-F238E27FC236}">
                <a16:creationId xmlns:a16="http://schemas.microsoft.com/office/drawing/2014/main" id="{AE6BB2DE-FB42-264B-B613-5C8028A7288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page1image1017322736">
            <a:extLst>
              <a:ext uri="{FF2B5EF4-FFF2-40B4-BE49-F238E27FC236}">
                <a16:creationId xmlns:a16="http://schemas.microsoft.com/office/drawing/2014/main" id="{F1BBA7DB-E308-2645-BA40-AC68674D836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age1image1017323168">
            <a:extLst>
              <a:ext uri="{FF2B5EF4-FFF2-40B4-BE49-F238E27FC236}">
                <a16:creationId xmlns:a16="http://schemas.microsoft.com/office/drawing/2014/main" id="{CA154F20-E0D0-0E4A-A9FB-1E2737A6F01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page1image1005440928">
            <a:extLst>
              <a:ext uri="{FF2B5EF4-FFF2-40B4-BE49-F238E27FC236}">
                <a16:creationId xmlns:a16="http://schemas.microsoft.com/office/drawing/2014/main" id="{E8EFDE62-84EC-3B41-93D9-F877C63EA78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75470" y="5915475"/>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page1image1005446496">
            <a:extLst>
              <a:ext uri="{FF2B5EF4-FFF2-40B4-BE49-F238E27FC236}">
                <a16:creationId xmlns:a16="http://schemas.microsoft.com/office/drawing/2014/main" id="{5F460695-4663-3B4A-9A47-2628353D7BB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age1image1005332560">
            <a:extLst>
              <a:ext uri="{FF2B5EF4-FFF2-40B4-BE49-F238E27FC236}">
                <a16:creationId xmlns:a16="http://schemas.microsoft.com/office/drawing/2014/main" id="{1D40BC01-C874-F941-B4AA-05412278A05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75470" y="5915475"/>
            <a:ext cx="381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page1image1005004928">
            <a:extLst>
              <a:ext uri="{FF2B5EF4-FFF2-40B4-BE49-F238E27FC236}">
                <a16:creationId xmlns:a16="http://schemas.microsoft.com/office/drawing/2014/main" id="{1A64091A-39AA-074D-BDF8-CB8E7773DE4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age1image1004975696">
            <a:extLst>
              <a:ext uri="{FF2B5EF4-FFF2-40B4-BE49-F238E27FC236}">
                <a16:creationId xmlns:a16="http://schemas.microsoft.com/office/drawing/2014/main" id="{5694DEAA-5111-3A48-A728-6549EDF3D1F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id="{904C4E49-9896-0F4F-BD9C-C6B5D253FCB3}"/>
              </a:ext>
            </a:extLst>
          </p:cNvPr>
          <p:cNvSpPr/>
          <p:nvPr/>
        </p:nvSpPr>
        <p:spPr>
          <a:xfrm>
            <a:off x="0" y="-1"/>
            <a:ext cx="12192000" cy="802826"/>
          </a:xfrm>
          <a:prstGeom prst="rect">
            <a:avLst/>
          </a:prstGeom>
          <a:solidFill>
            <a:srgbClr val="04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3CDAC8B0-6BB9-E349-8E5F-8E6A1A21ECE5}"/>
              </a:ext>
            </a:extLst>
          </p:cNvPr>
          <p:cNvSpPr txBox="1"/>
          <p:nvPr/>
        </p:nvSpPr>
        <p:spPr>
          <a:xfrm>
            <a:off x="0" y="23036"/>
            <a:ext cx="13015258" cy="1015663"/>
          </a:xfrm>
          <a:prstGeom prst="rect">
            <a:avLst/>
          </a:prstGeom>
          <a:noFill/>
        </p:spPr>
        <p:txBody>
          <a:bodyPr wrap="square" rtlCol="0">
            <a:spAutoFit/>
          </a:bodyPr>
          <a:lstStyle/>
          <a:p>
            <a:r>
              <a:rPr lang="en-US" sz="2400" b="1" dirty="0">
                <a:solidFill>
                  <a:schemeClr val="bg1"/>
                </a:solidFill>
                <a:latin typeface="Helvetica" pitchFamily="2" charset="0"/>
              </a:rPr>
              <a:t>Results </a:t>
            </a:r>
          </a:p>
          <a:p>
            <a:r>
              <a:rPr lang="en-US" dirty="0" err="1">
                <a:solidFill>
                  <a:schemeClr val="bg1"/>
                </a:solidFill>
                <a:latin typeface="Helvetica" pitchFamily="2" charset="0"/>
              </a:rPr>
              <a:t>Nima</a:t>
            </a:r>
            <a:r>
              <a:rPr lang="en-US" dirty="0">
                <a:solidFill>
                  <a:schemeClr val="bg1"/>
                </a:solidFill>
                <a:latin typeface="Helvetica" pitchFamily="2" charset="0"/>
              </a:rPr>
              <a:t> Leclerc, LBNL</a:t>
            </a:r>
            <a:br>
              <a:rPr lang="en-US" dirty="0"/>
            </a:br>
            <a:endParaRPr lang="en-US" dirty="0"/>
          </a:p>
        </p:txBody>
      </p:sp>
      <p:pic>
        <p:nvPicPr>
          <p:cNvPr id="37" name="Picture 36">
            <a:extLst>
              <a:ext uri="{FF2B5EF4-FFF2-40B4-BE49-F238E27FC236}">
                <a16:creationId xmlns:a16="http://schemas.microsoft.com/office/drawing/2014/main" id="{FDDAC3A8-56C0-E141-8432-5A01C5539699}"/>
              </a:ext>
            </a:extLst>
          </p:cNvPr>
          <p:cNvPicPr>
            <a:picLocks noChangeAspect="1"/>
          </p:cNvPicPr>
          <p:nvPr/>
        </p:nvPicPr>
        <p:blipFill rotWithShape="1">
          <a:blip r:embed="rId30"/>
          <a:srcRect l="11989" t="15157" r="10741" b="18440"/>
          <a:stretch/>
        </p:blipFill>
        <p:spPr>
          <a:xfrm>
            <a:off x="9751866" y="3679638"/>
            <a:ext cx="2324484" cy="1997570"/>
          </a:xfrm>
          <a:prstGeom prst="rect">
            <a:avLst/>
          </a:prstGeom>
        </p:spPr>
      </p:pic>
      <p:sp>
        <p:nvSpPr>
          <p:cNvPr id="51" name="Rectangle 50">
            <a:extLst>
              <a:ext uri="{FF2B5EF4-FFF2-40B4-BE49-F238E27FC236}">
                <a16:creationId xmlns:a16="http://schemas.microsoft.com/office/drawing/2014/main" id="{EC25340C-4981-0840-A7E5-176F309898C7}"/>
              </a:ext>
            </a:extLst>
          </p:cNvPr>
          <p:cNvSpPr/>
          <p:nvPr/>
        </p:nvSpPr>
        <p:spPr>
          <a:xfrm>
            <a:off x="1640516" y="1066480"/>
            <a:ext cx="385042" cy="369332"/>
          </a:xfrm>
          <a:prstGeom prst="rect">
            <a:avLst/>
          </a:prstGeom>
        </p:spPr>
        <p:txBody>
          <a:bodyPr wrap="none">
            <a:spAutoFit/>
          </a:bodyPr>
          <a:lstStyle/>
          <a:p>
            <a:r>
              <a:rPr lang="en-US" dirty="0">
                <a:latin typeface="Helvetica" pitchFamily="2" charset="0"/>
                <a:cs typeface="Times New Roman" panose="02020603050405020304" pitchFamily="18" charset="0"/>
              </a:rPr>
              <a:t>x</a:t>
            </a:r>
            <a:r>
              <a:rPr lang="en-US" baseline="-25000" dirty="0">
                <a:latin typeface="Helvetica" pitchFamily="2" charset="0"/>
                <a:cs typeface="Times New Roman" panose="02020603050405020304" pitchFamily="18" charset="0"/>
              </a:rPr>
              <a:t>3</a:t>
            </a:r>
            <a:endParaRPr lang="en-US" dirty="0"/>
          </a:p>
        </p:txBody>
      </p:sp>
      <p:pic>
        <p:nvPicPr>
          <p:cNvPr id="38" name="Picture 37">
            <a:extLst>
              <a:ext uri="{FF2B5EF4-FFF2-40B4-BE49-F238E27FC236}">
                <a16:creationId xmlns:a16="http://schemas.microsoft.com/office/drawing/2014/main" id="{70E8297F-9E8C-1646-B3CE-E7E683C5BBF5}"/>
              </a:ext>
            </a:extLst>
          </p:cNvPr>
          <p:cNvPicPr>
            <a:picLocks noChangeAspect="1"/>
          </p:cNvPicPr>
          <p:nvPr/>
        </p:nvPicPr>
        <p:blipFill rotWithShape="1">
          <a:blip r:embed="rId31"/>
          <a:srcRect l="31114" t="-1" r="29063" b="-209"/>
          <a:stretch/>
        </p:blipFill>
        <p:spPr>
          <a:xfrm>
            <a:off x="526000" y="1555624"/>
            <a:ext cx="2695128" cy="2687384"/>
          </a:xfrm>
          <a:prstGeom prst="rect">
            <a:avLst/>
          </a:prstGeom>
        </p:spPr>
      </p:pic>
      <p:sp>
        <p:nvSpPr>
          <p:cNvPr id="7" name="Rectangle 6">
            <a:extLst>
              <a:ext uri="{FF2B5EF4-FFF2-40B4-BE49-F238E27FC236}">
                <a16:creationId xmlns:a16="http://schemas.microsoft.com/office/drawing/2014/main" id="{DB72266C-6D98-0E42-AA8E-781A21DD00D7}"/>
              </a:ext>
            </a:extLst>
          </p:cNvPr>
          <p:cNvSpPr/>
          <p:nvPr/>
        </p:nvSpPr>
        <p:spPr>
          <a:xfrm>
            <a:off x="1166065" y="3179449"/>
            <a:ext cx="615803" cy="701173"/>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wn Arrow 49">
            <a:extLst>
              <a:ext uri="{FF2B5EF4-FFF2-40B4-BE49-F238E27FC236}">
                <a16:creationId xmlns:a16="http://schemas.microsoft.com/office/drawing/2014/main" id="{9B2868E8-9904-E04C-AF72-DF69090A82D5}"/>
              </a:ext>
            </a:extLst>
          </p:cNvPr>
          <p:cNvSpPr/>
          <p:nvPr/>
        </p:nvSpPr>
        <p:spPr>
          <a:xfrm rot="5400000">
            <a:off x="1833052" y="996971"/>
            <a:ext cx="81023" cy="103628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Down Arrow 51">
            <a:extLst>
              <a:ext uri="{FF2B5EF4-FFF2-40B4-BE49-F238E27FC236}">
                <a16:creationId xmlns:a16="http://schemas.microsoft.com/office/drawing/2014/main" id="{E731E609-A2D4-CA40-AF13-33C23875A7EA}"/>
              </a:ext>
            </a:extLst>
          </p:cNvPr>
          <p:cNvSpPr/>
          <p:nvPr/>
        </p:nvSpPr>
        <p:spPr>
          <a:xfrm rot="10800000">
            <a:off x="2981136" y="1965960"/>
            <a:ext cx="81023" cy="103628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11C692F-5B98-C448-B74D-6154BFC6D7A9}"/>
              </a:ext>
            </a:extLst>
          </p:cNvPr>
          <p:cNvSpPr/>
          <p:nvPr/>
        </p:nvSpPr>
        <p:spPr>
          <a:xfrm>
            <a:off x="3095075" y="2232635"/>
            <a:ext cx="385042" cy="369332"/>
          </a:xfrm>
          <a:prstGeom prst="rect">
            <a:avLst/>
          </a:prstGeom>
        </p:spPr>
        <p:txBody>
          <a:bodyPr wrap="none">
            <a:spAutoFit/>
          </a:bodyPr>
          <a:lstStyle/>
          <a:p>
            <a:r>
              <a:rPr lang="en-US" dirty="0">
                <a:latin typeface="Helvetica" pitchFamily="2" charset="0"/>
                <a:cs typeface="Times New Roman" panose="02020603050405020304" pitchFamily="18" charset="0"/>
              </a:rPr>
              <a:t>x</a:t>
            </a:r>
            <a:r>
              <a:rPr lang="en-US" baseline="-25000" dirty="0">
                <a:latin typeface="Helvetica" pitchFamily="2" charset="0"/>
                <a:cs typeface="Times New Roman" panose="02020603050405020304" pitchFamily="18" charset="0"/>
              </a:rPr>
              <a:t>2</a:t>
            </a:r>
            <a:endParaRPr lang="en-US" dirty="0"/>
          </a:p>
        </p:txBody>
      </p:sp>
      <p:cxnSp>
        <p:nvCxnSpPr>
          <p:cNvPr id="54" name="Straight Connector 53">
            <a:extLst>
              <a:ext uri="{FF2B5EF4-FFF2-40B4-BE49-F238E27FC236}">
                <a16:creationId xmlns:a16="http://schemas.microsoft.com/office/drawing/2014/main" id="{D39DCA40-F864-3449-974E-18B85672891A}"/>
              </a:ext>
            </a:extLst>
          </p:cNvPr>
          <p:cNvCxnSpPr>
            <a:cxnSpLocks/>
          </p:cNvCxnSpPr>
          <p:nvPr/>
        </p:nvCxnSpPr>
        <p:spPr>
          <a:xfrm flipH="1">
            <a:off x="1773884" y="3198751"/>
            <a:ext cx="2704624" cy="674705"/>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87B1F6FD-ACB3-C448-B8B3-13E850594935}"/>
              </a:ext>
            </a:extLst>
          </p:cNvPr>
          <p:cNvCxnSpPr>
            <a:cxnSpLocks/>
          </p:cNvCxnSpPr>
          <p:nvPr/>
        </p:nvCxnSpPr>
        <p:spPr>
          <a:xfrm flipH="1" flipV="1">
            <a:off x="1354321" y="3880258"/>
            <a:ext cx="1200386" cy="1097231"/>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6CDC88B4-0958-3C4D-835F-C770C01E7B33}"/>
              </a:ext>
            </a:extLst>
          </p:cNvPr>
          <p:cNvCxnSpPr>
            <a:cxnSpLocks/>
          </p:cNvCxnSpPr>
          <p:nvPr/>
        </p:nvCxnSpPr>
        <p:spPr>
          <a:xfrm flipH="1" flipV="1">
            <a:off x="1654019" y="3887427"/>
            <a:ext cx="2802756" cy="336656"/>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pic>
        <p:nvPicPr>
          <p:cNvPr id="45" name="Picture 44">
            <a:extLst>
              <a:ext uri="{FF2B5EF4-FFF2-40B4-BE49-F238E27FC236}">
                <a16:creationId xmlns:a16="http://schemas.microsoft.com/office/drawing/2014/main" id="{FD18570D-9835-2D46-A973-C8A7769A4DB1}"/>
              </a:ext>
            </a:extLst>
          </p:cNvPr>
          <p:cNvPicPr>
            <a:picLocks noChangeAspect="1"/>
          </p:cNvPicPr>
          <p:nvPr/>
        </p:nvPicPr>
        <p:blipFill rotWithShape="1">
          <a:blip r:embed="rId32"/>
          <a:srcRect l="45541" t="58056" r="45721" b="15587"/>
          <a:stretch/>
        </p:blipFill>
        <p:spPr>
          <a:xfrm>
            <a:off x="474746" y="5085449"/>
            <a:ext cx="1065330" cy="1261740"/>
          </a:xfrm>
          <a:prstGeom prst="rect">
            <a:avLst/>
          </a:prstGeom>
        </p:spPr>
      </p:pic>
      <p:cxnSp>
        <p:nvCxnSpPr>
          <p:cNvPr id="3" name="Straight Connector 2">
            <a:extLst>
              <a:ext uri="{FF2B5EF4-FFF2-40B4-BE49-F238E27FC236}">
                <a16:creationId xmlns:a16="http://schemas.microsoft.com/office/drawing/2014/main" id="{38ABBD35-A306-994A-9EC9-D28C9A7EA2F0}"/>
              </a:ext>
            </a:extLst>
          </p:cNvPr>
          <p:cNvCxnSpPr>
            <a:cxnSpLocks/>
          </p:cNvCxnSpPr>
          <p:nvPr/>
        </p:nvCxnSpPr>
        <p:spPr>
          <a:xfrm flipV="1">
            <a:off x="494561" y="3880622"/>
            <a:ext cx="671504" cy="1231386"/>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89" name="Rectangle 88">
            <a:extLst>
              <a:ext uri="{FF2B5EF4-FFF2-40B4-BE49-F238E27FC236}">
                <a16:creationId xmlns:a16="http://schemas.microsoft.com/office/drawing/2014/main" id="{38EDC339-E8C6-C243-904A-CDD27AC984C0}"/>
              </a:ext>
            </a:extLst>
          </p:cNvPr>
          <p:cNvSpPr/>
          <p:nvPr/>
        </p:nvSpPr>
        <p:spPr>
          <a:xfrm>
            <a:off x="493485" y="5112255"/>
            <a:ext cx="1033891" cy="1261739"/>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ABD6243-61B3-D047-9289-148FED67F6A8}"/>
              </a:ext>
            </a:extLst>
          </p:cNvPr>
          <p:cNvSpPr/>
          <p:nvPr/>
        </p:nvSpPr>
        <p:spPr>
          <a:xfrm>
            <a:off x="45845" y="873497"/>
            <a:ext cx="1867819" cy="369332"/>
          </a:xfrm>
          <a:prstGeom prst="rect">
            <a:avLst/>
          </a:prstGeom>
        </p:spPr>
        <p:txBody>
          <a:bodyPr wrap="none">
            <a:spAutoFit/>
          </a:bodyPr>
          <a:lstStyle/>
          <a:p>
            <a:r>
              <a:rPr lang="en-US" b="1" dirty="0">
                <a:solidFill>
                  <a:schemeClr val="accent1">
                    <a:lumMod val="50000"/>
                  </a:schemeClr>
                </a:solidFill>
                <a:latin typeface="Helvetica" pitchFamily="2" charset="0"/>
              </a:rPr>
              <a:t>Bi</a:t>
            </a:r>
            <a:r>
              <a:rPr lang="en-US" b="1" baseline="-25000" dirty="0">
                <a:solidFill>
                  <a:schemeClr val="accent1">
                    <a:lumMod val="50000"/>
                  </a:schemeClr>
                </a:solidFill>
                <a:latin typeface="Helvetica" pitchFamily="2" charset="0"/>
              </a:rPr>
              <a:t>2</a:t>
            </a:r>
            <a:r>
              <a:rPr lang="en-US" b="1" dirty="0">
                <a:solidFill>
                  <a:schemeClr val="accent1">
                    <a:lumMod val="50000"/>
                  </a:schemeClr>
                </a:solidFill>
                <a:latin typeface="Helvetica" pitchFamily="2" charset="0"/>
              </a:rPr>
              <a:t>WO</a:t>
            </a:r>
            <a:r>
              <a:rPr lang="en-US" b="1" baseline="-25000" dirty="0">
                <a:solidFill>
                  <a:schemeClr val="accent1">
                    <a:lumMod val="50000"/>
                  </a:schemeClr>
                </a:solidFill>
                <a:latin typeface="Helvetica" pitchFamily="2" charset="0"/>
              </a:rPr>
              <a:t>6 </a:t>
            </a:r>
            <a:r>
              <a:rPr lang="en-US" b="1" dirty="0">
                <a:solidFill>
                  <a:schemeClr val="accent1">
                    <a:lumMod val="50000"/>
                  </a:schemeClr>
                </a:solidFill>
                <a:latin typeface="Helvetica" pitchFamily="2" charset="0"/>
              </a:rPr>
              <a:t>(</a:t>
            </a:r>
            <a:r>
              <a:rPr lang="en-US" b="1" i="1" dirty="0">
                <a:solidFill>
                  <a:schemeClr val="accent1">
                    <a:lumMod val="50000"/>
                  </a:schemeClr>
                </a:solidFill>
                <a:latin typeface="Helvetica" pitchFamily="2" charset="0"/>
              </a:rPr>
              <a:t>P</a:t>
            </a:r>
            <a:r>
              <a:rPr lang="en-US" b="1" dirty="0">
                <a:solidFill>
                  <a:schemeClr val="accent1">
                    <a:lumMod val="50000"/>
                  </a:schemeClr>
                </a:solidFill>
                <a:latin typeface="Helvetica" pitchFamily="2" charset="0"/>
              </a:rPr>
              <a:t>2</a:t>
            </a:r>
            <a:r>
              <a:rPr lang="en-US" b="1" baseline="-25000" dirty="0">
                <a:solidFill>
                  <a:schemeClr val="accent1">
                    <a:lumMod val="50000"/>
                  </a:schemeClr>
                </a:solidFill>
                <a:latin typeface="Helvetica" pitchFamily="2" charset="0"/>
              </a:rPr>
              <a:t>1</a:t>
            </a:r>
            <a:r>
              <a:rPr lang="en-US" b="1" i="1" dirty="0">
                <a:solidFill>
                  <a:schemeClr val="accent1">
                    <a:lumMod val="50000"/>
                  </a:schemeClr>
                </a:solidFill>
                <a:latin typeface="Helvetica" pitchFamily="2" charset="0"/>
              </a:rPr>
              <a:t>ca) </a:t>
            </a:r>
            <a:endParaRPr lang="en-US" dirty="0"/>
          </a:p>
        </p:txBody>
      </p:sp>
      <p:sp>
        <p:nvSpPr>
          <p:cNvPr id="94" name="Rectangle 93">
            <a:extLst>
              <a:ext uri="{FF2B5EF4-FFF2-40B4-BE49-F238E27FC236}">
                <a16:creationId xmlns:a16="http://schemas.microsoft.com/office/drawing/2014/main" id="{C1936B1B-F8E2-1C40-B3A9-44B0944DA685}"/>
              </a:ext>
            </a:extLst>
          </p:cNvPr>
          <p:cNvSpPr/>
          <p:nvPr/>
        </p:nvSpPr>
        <p:spPr>
          <a:xfrm>
            <a:off x="2554707" y="4977489"/>
            <a:ext cx="1033891" cy="1261739"/>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7F8ED76-666F-A043-8465-D5679FD2A399}"/>
              </a:ext>
            </a:extLst>
          </p:cNvPr>
          <p:cNvSpPr/>
          <p:nvPr/>
        </p:nvSpPr>
        <p:spPr>
          <a:xfrm>
            <a:off x="4456775" y="4230888"/>
            <a:ext cx="1033891" cy="1261739"/>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26F083E-CE0F-9246-BE01-C334FF4D0489}"/>
              </a:ext>
            </a:extLst>
          </p:cNvPr>
          <p:cNvSpPr/>
          <p:nvPr/>
        </p:nvSpPr>
        <p:spPr>
          <a:xfrm>
            <a:off x="4483403" y="1937012"/>
            <a:ext cx="1033891" cy="1261739"/>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D6D793C4-89CD-6944-9A13-3A2E742A663E}"/>
              </a:ext>
            </a:extLst>
          </p:cNvPr>
          <p:cNvPicPr>
            <a:picLocks noChangeAspect="1"/>
          </p:cNvPicPr>
          <p:nvPr/>
        </p:nvPicPr>
        <p:blipFill rotWithShape="1">
          <a:blip r:embed="rId33"/>
          <a:srcRect l="15842" t="17973" r="2870" b="16087"/>
          <a:stretch/>
        </p:blipFill>
        <p:spPr>
          <a:xfrm>
            <a:off x="7261858" y="3706212"/>
            <a:ext cx="2397000" cy="1944422"/>
          </a:xfrm>
          <a:prstGeom prst="rect">
            <a:avLst/>
          </a:prstGeom>
        </p:spPr>
      </p:pic>
      <p:pic>
        <p:nvPicPr>
          <p:cNvPr id="72" name="Picture 71">
            <a:extLst>
              <a:ext uri="{FF2B5EF4-FFF2-40B4-BE49-F238E27FC236}">
                <a16:creationId xmlns:a16="http://schemas.microsoft.com/office/drawing/2014/main" id="{297AEC4D-2BD0-CF47-8DB1-B3279C64A2F5}"/>
              </a:ext>
            </a:extLst>
          </p:cNvPr>
          <p:cNvPicPr>
            <a:picLocks noChangeAspect="1"/>
          </p:cNvPicPr>
          <p:nvPr/>
        </p:nvPicPr>
        <p:blipFill rotWithShape="1">
          <a:blip r:embed="rId34"/>
          <a:srcRect l="46074" t="39463" r="46405" b="37260"/>
          <a:stretch/>
        </p:blipFill>
        <p:spPr>
          <a:xfrm>
            <a:off x="4515231" y="1982076"/>
            <a:ext cx="916978" cy="1118422"/>
          </a:xfrm>
          <a:prstGeom prst="rect">
            <a:avLst/>
          </a:prstGeom>
        </p:spPr>
      </p:pic>
      <p:pic>
        <p:nvPicPr>
          <p:cNvPr id="75" name="Picture 74">
            <a:extLst>
              <a:ext uri="{FF2B5EF4-FFF2-40B4-BE49-F238E27FC236}">
                <a16:creationId xmlns:a16="http://schemas.microsoft.com/office/drawing/2014/main" id="{D4A33C58-60CA-B444-92DD-3395F258B282}"/>
              </a:ext>
            </a:extLst>
          </p:cNvPr>
          <p:cNvPicPr>
            <a:picLocks noChangeAspect="1"/>
          </p:cNvPicPr>
          <p:nvPr/>
        </p:nvPicPr>
        <p:blipFill rotWithShape="1">
          <a:blip r:embed="rId35"/>
          <a:srcRect l="46615" t="56677" r="46586" b="20489"/>
          <a:stretch/>
        </p:blipFill>
        <p:spPr>
          <a:xfrm>
            <a:off x="4559230" y="4313215"/>
            <a:ext cx="828980" cy="1097084"/>
          </a:xfrm>
          <a:prstGeom prst="rect">
            <a:avLst/>
          </a:prstGeom>
        </p:spPr>
      </p:pic>
      <p:pic>
        <p:nvPicPr>
          <p:cNvPr id="78" name="Picture 77">
            <a:extLst>
              <a:ext uri="{FF2B5EF4-FFF2-40B4-BE49-F238E27FC236}">
                <a16:creationId xmlns:a16="http://schemas.microsoft.com/office/drawing/2014/main" id="{39133852-3071-0F4B-BBE2-2DEA37F9E8EA}"/>
              </a:ext>
            </a:extLst>
          </p:cNvPr>
          <p:cNvPicPr>
            <a:picLocks noChangeAspect="1"/>
          </p:cNvPicPr>
          <p:nvPr/>
        </p:nvPicPr>
        <p:blipFill rotWithShape="1">
          <a:blip r:embed="rId36"/>
          <a:srcRect l="46206" t="43466" r="45826" b="32653"/>
          <a:stretch/>
        </p:blipFill>
        <p:spPr>
          <a:xfrm>
            <a:off x="2611400" y="5034639"/>
            <a:ext cx="971513" cy="1147438"/>
          </a:xfrm>
          <a:prstGeom prst="rect">
            <a:avLst/>
          </a:prstGeom>
        </p:spPr>
      </p:pic>
      <p:sp>
        <p:nvSpPr>
          <p:cNvPr id="79" name="Rectangle 78">
            <a:extLst>
              <a:ext uri="{FF2B5EF4-FFF2-40B4-BE49-F238E27FC236}">
                <a16:creationId xmlns:a16="http://schemas.microsoft.com/office/drawing/2014/main" id="{695153B0-FBAD-3742-ADAF-86E56CEE7156}"/>
              </a:ext>
            </a:extLst>
          </p:cNvPr>
          <p:cNvSpPr/>
          <p:nvPr/>
        </p:nvSpPr>
        <p:spPr>
          <a:xfrm>
            <a:off x="586462" y="6431439"/>
            <a:ext cx="841897" cy="369332"/>
          </a:xfrm>
          <a:prstGeom prst="rect">
            <a:avLst/>
          </a:prstGeom>
        </p:spPr>
        <p:txBody>
          <a:bodyPr wrap="none">
            <a:spAutoFit/>
          </a:bodyPr>
          <a:lstStyle/>
          <a:p>
            <a:r>
              <a:rPr lang="en-US" b="1" dirty="0">
                <a:solidFill>
                  <a:schemeClr val="accent1">
                    <a:lumMod val="50000"/>
                  </a:schemeClr>
                </a:solidFill>
                <a:latin typeface="Helvetica" pitchFamily="2" charset="0"/>
              </a:rPr>
              <a:t>Fe</a:t>
            </a:r>
            <a:r>
              <a:rPr lang="en-US" b="1" baseline="30000" dirty="0">
                <a:solidFill>
                  <a:schemeClr val="accent1">
                    <a:lumMod val="50000"/>
                  </a:schemeClr>
                </a:solidFill>
                <a:latin typeface="Helvetica" pitchFamily="2" charset="0"/>
              </a:rPr>
              <a:t>***</a:t>
            </a:r>
            <a:r>
              <a:rPr lang="en-US" b="1" baseline="-25000" dirty="0">
                <a:solidFill>
                  <a:schemeClr val="accent1">
                    <a:lumMod val="50000"/>
                  </a:schemeClr>
                </a:solidFill>
                <a:latin typeface="Helvetica" pitchFamily="2" charset="0"/>
              </a:rPr>
              <a:t>W</a:t>
            </a:r>
            <a:r>
              <a:rPr lang="en-US" b="1" dirty="0">
                <a:solidFill>
                  <a:schemeClr val="accent1">
                    <a:lumMod val="50000"/>
                  </a:schemeClr>
                </a:solidFill>
                <a:latin typeface="Helvetica" pitchFamily="2" charset="0"/>
              </a:rPr>
              <a:t> </a:t>
            </a:r>
            <a:endParaRPr lang="en-US" b="1" dirty="0"/>
          </a:p>
        </p:txBody>
      </p:sp>
      <p:sp>
        <p:nvSpPr>
          <p:cNvPr id="114" name="Rectangle 113">
            <a:extLst>
              <a:ext uri="{FF2B5EF4-FFF2-40B4-BE49-F238E27FC236}">
                <a16:creationId xmlns:a16="http://schemas.microsoft.com/office/drawing/2014/main" id="{FF112750-FCC0-144A-A70E-C66218962CD8}"/>
              </a:ext>
            </a:extLst>
          </p:cNvPr>
          <p:cNvSpPr/>
          <p:nvPr/>
        </p:nvSpPr>
        <p:spPr>
          <a:xfrm>
            <a:off x="2705247" y="6347127"/>
            <a:ext cx="756938" cy="369332"/>
          </a:xfrm>
          <a:prstGeom prst="rect">
            <a:avLst/>
          </a:prstGeom>
        </p:spPr>
        <p:txBody>
          <a:bodyPr wrap="none">
            <a:spAutoFit/>
          </a:bodyPr>
          <a:lstStyle/>
          <a:p>
            <a:r>
              <a:rPr lang="en-US" b="1" dirty="0" err="1">
                <a:solidFill>
                  <a:schemeClr val="accent1">
                    <a:lumMod val="50000"/>
                  </a:schemeClr>
                </a:solidFill>
                <a:latin typeface="Helvetica" pitchFamily="2" charset="0"/>
              </a:rPr>
              <a:t>Fe</a:t>
            </a:r>
            <a:r>
              <a:rPr lang="en-US" b="1" baseline="30000" dirty="0" err="1">
                <a:solidFill>
                  <a:schemeClr val="accent1">
                    <a:lumMod val="50000"/>
                  </a:schemeClr>
                </a:solidFill>
                <a:latin typeface="Helvetica" pitchFamily="2" charset="0"/>
              </a:rPr>
              <a:t>x</a:t>
            </a:r>
            <a:r>
              <a:rPr lang="en-US" b="1" baseline="-25000" dirty="0" err="1">
                <a:solidFill>
                  <a:schemeClr val="accent1">
                    <a:lumMod val="50000"/>
                  </a:schemeClr>
                </a:solidFill>
                <a:latin typeface="Helvetica" pitchFamily="2" charset="0"/>
              </a:rPr>
              <a:t>Bi</a:t>
            </a:r>
            <a:r>
              <a:rPr lang="en-US" b="1" dirty="0">
                <a:solidFill>
                  <a:schemeClr val="accent1">
                    <a:lumMod val="50000"/>
                  </a:schemeClr>
                </a:solidFill>
                <a:latin typeface="Helvetica" pitchFamily="2" charset="0"/>
              </a:rPr>
              <a:t> </a:t>
            </a:r>
            <a:endParaRPr lang="en-US" b="1" dirty="0"/>
          </a:p>
        </p:txBody>
      </p:sp>
      <p:sp>
        <p:nvSpPr>
          <p:cNvPr id="115" name="Rectangle 114">
            <a:extLst>
              <a:ext uri="{FF2B5EF4-FFF2-40B4-BE49-F238E27FC236}">
                <a16:creationId xmlns:a16="http://schemas.microsoft.com/office/drawing/2014/main" id="{CE2A9868-9C9D-F34B-B508-F995B55B3CAA}"/>
              </a:ext>
            </a:extLst>
          </p:cNvPr>
          <p:cNvSpPr/>
          <p:nvPr/>
        </p:nvSpPr>
        <p:spPr>
          <a:xfrm>
            <a:off x="4613697" y="5607389"/>
            <a:ext cx="809004" cy="369332"/>
          </a:xfrm>
          <a:prstGeom prst="rect">
            <a:avLst/>
          </a:prstGeom>
        </p:spPr>
        <p:txBody>
          <a:bodyPr wrap="none">
            <a:spAutoFit/>
          </a:bodyPr>
          <a:lstStyle/>
          <a:p>
            <a:r>
              <a:rPr lang="en-US" b="1" dirty="0" err="1">
                <a:solidFill>
                  <a:schemeClr val="accent1">
                    <a:lumMod val="50000"/>
                  </a:schemeClr>
                </a:solidFill>
                <a:latin typeface="Helvetica" pitchFamily="2" charset="0"/>
              </a:rPr>
              <a:t>Mn</a:t>
            </a:r>
            <a:r>
              <a:rPr lang="en-US" b="1" baseline="30000" dirty="0" err="1">
                <a:solidFill>
                  <a:schemeClr val="accent1">
                    <a:lumMod val="50000"/>
                  </a:schemeClr>
                </a:solidFill>
                <a:latin typeface="Helvetica" pitchFamily="2" charset="0"/>
              </a:rPr>
              <a:t>’’</a:t>
            </a:r>
            <a:r>
              <a:rPr lang="en-US" b="1" baseline="-25000" dirty="0" err="1">
                <a:solidFill>
                  <a:schemeClr val="accent1">
                    <a:lumMod val="50000"/>
                  </a:schemeClr>
                </a:solidFill>
                <a:latin typeface="Helvetica" pitchFamily="2" charset="0"/>
              </a:rPr>
              <a:t>W</a:t>
            </a:r>
            <a:r>
              <a:rPr lang="en-US" b="1" dirty="0">
                <a:solidFill>
                  <a:schemeClr val="accent1">
                    <a:lumMod val="50000"/>
                  </a:schemeClr>
                </a:solidFill>
                <a:latin typeface="Helvetica" pitchFamily="2" charset="0"/>
              </a:rPr>
              <a:t> </a:t>
            </a:r>
            <a:endParaRPr lang="en-US" b="1" dirty="0"/>
          </a:p>
        </p:txBody>
      </p:sp>
      <p:sp>
        <p:nvSpPr>
          <p:cNvPr id="116" name="Rectangle 115">
            <a:extLst>
              <a:ext uri="{FF2B5EF4-FFF2-40B4-BE49-F238E27FC236}">
                <a16:creationId xmlns:a16="http://schemas.microsoft.com/office/drawing/2014/main" id="{134EB85B-A155-564F-B132-D5817424FCBA}"/>
              </a:ext>
            </a:extLst>
          </p:cNvPr>
          <p:cNvSpPr/>
          <p:nvPr/>
        </p:nvSpPr>
        <p:spPr>
          <a:xfrm>
            <a:off x="4696235" y="3214847"/>
            <a:ext cx="795411" cy="369332"/>
          </a:xfrm>
          <a:prstGeom prst="rect">
            <a:avLst/>
          </a:prstGeom>
        </p:spPr>
        <p:txBody>
          <a:bodyPr wrap="none">
            <a:spAutoFit/>
          </a:bodyPr>
          <a:lstStyle/>
          <a:p>
            <a:r>
              <a:rPr lang="en-US" b="1" dirty="0">
                <a:solidFill>
                  <a:schemeClr val="accent1">
                    <a:lumMod val="50000"/>
                  </a:schemeClr>
                </a:solidFill>
                <a:latin typeface="Helvetica" pitchFamily="2" charset="0"/>
              </a:rPr>
              <a:t>Mn</a:t>
            </a:r>
            <a:r>
              <a:rPr lang="en-US" b="1" baseline="30000" dirty="0">
                <a:solidFill>
                  <a:schemeClr val="accent1">
                    <a:lumMod val="50000"/>
                  </a:schemeClr>
                </a:solidFill>
                <a:latin typeface="Helvetica" pitchFamily="2" charset="0"/>
              </a:rPr>
              <a:t>*</a:t>
            </a:r>
            <a:r>
              <a:rPr lang="en-US" b="1" baseline="-25000" dirty="0">
                <a:solidFill>
                  <a:schemeClr val="accent1">
                    <a:lumMod val="50000"/>
                  </a:schemeClr>
                </a:solidFill>
                <a:latin typeface="Helvetica" pitchFamily="2" charset="0"/>
              </a:rPr>
              <a:t>Bi</a:t>
            </a:r>
            <a:r>
              <a:rPr lang="en-US" b="1" dirty="0">
                <a:solidFill>
                  <a:schemeClr val="accent1">
                    <a:lumMod val="50000"/>
                  </a:schemeClr>
                </a:solidFill>
                <a:latin typeface="Helvetica" pitchFamily="2" charset="0"/>
              </a:rPr>
              <a:t> </a:t>
            </a:r>
            <a:endParaRPr lang="en-US" b="1" dirty="0"/>
          </a:p>
        </p:txBody>
      </p:sp>
      <p:sp>
        <p:nvSpPr>
          <p:cNvPr id="80" name="Left-Right Arrow 79">
            <a:extLst>
              <a:ext uri="{FF2B5EF4-FFF2-40B4-BE49-F238E27FC236}">
                <a16:creationId xmlns:a16="http://schemas.microsoft.com/office/drawing/2014/main" id="{EA687468-6E30-7245-870B-0740238ED21E}"/>
              </a:ext>
            </a:extLst>
          </p:cNvPr>
          <p:cNvSpPr/>
          <p:nvPr/>
        </p:nvSpPr>
        <p:spPr>
          <a:xfrm>
            <a:off x="5863802" y="3429001"/>
            <a:ext cx="1009576" cy="369332"/>
          </a:xfrm>
          <a:prstGeom prst="lef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2BA3BF83-974C-8D4B-9951-623A13100941}"/>
                  </a:ext>
                </a:extLst>
              </p:cNvPr>
              <p:cNvSpPr/>
              <p:nvPr/>
            </p:nvSpPr>
            <p:spPr>
              <a:xfrm>
                <a:off x="4565358" y="2031454"/>
                <a:ext cx="369012"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B050"/>
                              </a:solidFill>
                              <a:latin typeface="Cambria Math" panose="02040503050406030204" pitchFamily="18" charset="0"/>
                            </a:rPr>
                          </m:ctrlPr>
                        </m:accPr>
                        <m:e>
                          <m:r>
                            <a:rPr lang="en-US" b="1" i="0" smtClean="0">
                              <a:solidFill>
                                <a:srgbClr val="00B050"/>
                              </a:solidFill>
                              <a:latin typeface="Cambria Math" panose="02040503050406030204" pitchFamily="18" charset="0"/>
                            </a:rPr>
                            <m:t>𝐒</m:t>
                          </m:r>
                        </m:e>
                      </m:acc>
                    </m:oMath>
                  </m:oMathPara>
                </a14:m>
                <a:endParaRPr lang="en-US" b="1" dirty="0">
                  <a:solidFill>
                    <a:srgbClr val="00B050"/>
                  </a:solidFill>
                </a:endParaRPr>
              </a:p>
            </p:txBody>
          </p:sp>
        </mc:Choice>
        <mc:Fallback xmlns="">
          <p:sp>
            <p:nvSpPr>
              <p:cNvPr id="82" name="Rectangle 81">
                <a:extLst>
                  <a:ext uri="{FF2B5EF4-FFF2-40B4-BE49-F238E27FC236}">
                    <a16:creationId xmlns:a16="http://schemas.microsoft.com/office/drawing/2014/main" id="{2BA3BF83-974C-8D4B-9951-623A13100941}"/>
                  </a:ext>
                </a:extLst>
              </p:cNvPr>
              <p:cNvSpPr>
                <a:spLocks noRot="1" noChangeAspect="1" noMove="1" noResize="1" noEditPoints="1" noAdjustHandles="1" noChangeArrowheads="1" noChangeShapeType="1" noTextEdit="1"/>
              </p:cNvSpPr>
              <p:nvPr/>
            </p:nvSpPr>
            <p:spPr>
              <a:xfrm>
                <a:off x="4565358" y="2031454"/>
                <a:ext cx="369012" cy="404791"/>
              </a:xfrm>
              <a:prstGeom prst="rect">
                <a:avLst/>
              </a:prstGeom>
              <a:blipFill>
                <a:blip r:embed="rId37"/>
                <a:stretch>
                  <a:fillRect t="-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a:extLst>
                  <a:ext uri="{FF2B5EF4-FFF2-40B4-BE49-F238E27FC236}">
                    <a16:creationId xmlns:a16="http://schemas.microsoft.com/office/drawing/2014/main" id="{99B2887A-9133-9242-AF58-BF2A4130D390}"/>
                  </a:ext>
                </a:extLst>
              </p:cNvPr>
              <p:cNvSpPr/>
              <p:nvPr/>
            </p:nvSpPr>
            <p:spPr>
              <a:xfrm>
                <a:off x="5108830" y="2518563"/>
                <a:ext cx="381836"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70C0"/>
                              </a:solidFill>
                              <a:latin typeface="Cambria Math" panose="02040503050406030204" pitchFamily="18" charset="0"/>
                            </a:rPr>
                          </m:ctrlPr>
                        </m:accPr>
                        <m:e>
                          <m:r>
                            <a:rPr lang="en-US" b="1" i="0" smtClean="0">
                              <a:solidFill>
                                <a:srgbClr val="0070C0"/>
                              </a:solidFill>
                              <a:latin typeface="Cambria Math" panose="02040503050406030204" pitchFamily="18" charset="0"/>
                            </a:rPr>
                            <m:t>𝐏</m:t>
                          </m:r>
                        </m:e>
                      </m:acc>
                    </m:oMath>
                  </m:oMathPara>
                </a14:m>
                <a:endParaRPr lang="en-US" b="1" dirty="0">
                  <a:solidFill>
                    <a:srgbClr val="00B050"/>
                  </a:solidFill>
                </a:endParaRPr>
              </a:p>
            </p:txBody>
          </p:sp>
        </mc:Choice>
        <mc:Fallback xmlns="">
          <p:sp>
            <p:nvSpPr>
              <p:cNvPr id="122" name="Rectangle 121">
                <a:extLst>
                  <a:ext uri="{FF2B5EF4-FFF2-40B4-BE49-F238E27FC236}">
                    <a16:creationId xmlns:a16="http://schemas.microsoft.com/office/drawing/2014/main" id="{99B2887A-9133-9242-AF58-BF2A4130D390}"/>
                  </a:ext>
                </a:extLst>
              </p:cNvPr>
              <p:cNvSpPr>
                <a:spLocks noRot="1" noChangeAspect="1" noMove="1" noResize="1" noEditPoints="1" noAdjustHandles="1" noChangeArrowheads="1" noChangeShapeType="1" noTextEdit="1"/>
              </p:cNvSpPr>
              <p:nvPr/>
            </p:nvSpPr>
            <p:spPr>
              <a:xfrm>
                <a:off x="5108830" y="2518563"/>
                <a:ext cx="381836" cy="402931"/>
              </a:xfrm>
              <a:prstGeom prst="rect">
                <a:avLst/>
              </a:prstGeom>
              <a:blipFill>
                <a:blip r:embed="rId38"/>
                <a:stretch>
                  <a:fillRect/>
                </a:stretch>
              </a:blipFill>
            </p:spPr>
            <p:txBody>
              <a:bodyPr/>
              <a:lstStyle/>
              <a:p>
                <a:r>
                  <a:rPr lang="en-US">
                    <a:noFill/>
                  </a:rPr>
                  <a:t> </a:t>
                </a:r>
              </a:p>
            </p:txBody>
          </p:sp>
        </mc:Fallback>
      </mc:AlternateContent>
      <p:sp>
        <p:nvSpPr>
          <p:cNvPr id="124" name="Rectangle 123">
            <a:extLst>
              <a:ext uri="{FF2B5EF4-FFF2-40B4-BE49-F238E27FC236}">
                <a16:creationId xmlns:a16="http://schemas.microsoft.com/office/drawing/2014/main" id="{0E9C4C40-DA12-F446-98D2-865B1FC38131}"/>
              </a:ext>
            </a:extLst>
          </p:cNvPr>
          <p:cNvSpPr/>
          <p:nvPr/>
        </p:nvSpPr>
        <p:spPr>
          <a:xfrm>
            <a:off x="8792205" y="3300160"/>
            <a:ext cx="841897" cy="369332"/>
          </a:xfrm>
          <a:prstGeom prst="rect">
            <a:avLst/>
          </a:prstGeom>
        </p:spPr>
        <p:txBody>
          <a:bodyPr wrap="none">
            <a:spAutoFit/>
          </a:bodyPr>
          <a:lstStyle/>
          <a:p>
            <a:r>
              <a:rPr lang="en-US" b="1" dirty="0">
                <a:solidFill>
                  <a:schemeClr val="accent1">
                    <a:lumMod val="50000"/>
                  </a:schemeClr>
                </a:solidFill>
                <a:latin typeface="Helvetica" pitchFamily="2" charset="0"/>
              </a:rPr>
              <a:t>Fe</a:t>
            </a:r>
            <a:r>
              <a:rPr lang="en-US" b="1" baseline="30000" dirty="0">
                <a:solidFill>
                  <a:schemeClr val="accent1">
                    <a:lumMod val="50000"/>
                  </a:schemeClr>
                </a:solidFill>
                <a:latin typeface="Helvetica" pitchFamily="2" charset="0"/>
              </a:rPr>
              <a:t>***</a:t>
            </a:r>
            <a:r>
              <a:rPr lang="en-US" b="1" baseline="-25000" dirty="0">
                <a:solidFill>
                  <a:schemeClr val="accent1">
                    <a:lumMod val="50000"/>
                  </a:schemeClr>
                </a:solidFill>
                <a:latin typeface="Helvetica" pitchFamily="2" charset="0"/>
              </a:rPr>
              <a:t>W</a:t>
            </a:r>
            <a:r>
              <a:rPr lang="en-US" b="1" dirty="0">
                <a:solidFill>
                  <a:schemeClr val="accent1">
                    <a:lumMod val="50000"/>
                  </a:schemeClr>
                </a:solidFill>
                <a:latin typeface="Helvetica" pitchFamily="2" charset="0"/>
              </a:rPr>
              <a:t> </a:t>
            </a:r>
            <a:endParaRPr lang="en-US" b="1" dirty="0"/>
          </a:p>
        </p:txBody>
      </p:sp>
      <p:sp>
        <p:nvSpPr>
          <p:cNvPr id="126" name="Rectangle 125">
            <a:extLst>
              <a:ext uri="{FF2B5EF4-FFF2-40B4-BE49-F238E27FC236}">
                <a16:creationId xmlns:a16="http://schemas.microsoft.com/office/drawing/2014/main" id="{D4D790C9-36A8-9B4C-8A40-11C43418F13D}"/>
              </a:ext>
            </a:extLst>
          </p:cNvPr>
          <p:cNvSpPr/>
          <p:nvPr/>
        </p:nvSpPr>
        <p:spPr>
          <a:xfrm>
            <a:off x="7635682" y="5972625"/>
            <a:ext cx="809004" cy="369332"/>
          </a:xfrm>
          <a:prstGeom prst="rect">
            <a:avLst/>
          </a:prstGeom>
        </p:spPr>
        <p:txBody>
          <a:bodyPr wrap="none">
            <a:spAutoFit/>
          </a:bodyPr>
          <a:lstStyle/>
          <a:p>
            <a:r>
              <a:rPr lang="en-US" b="1" dirty="0" err="1">
                <a:solidFill>
                  <a:schemeClr val="accent1">
                    <a:lumMod val="50000"/>
                  </a:schemeClr>
                </a:solidFill>
                <a:latin typeface="Helvetica" pitchFamily="2" charset="0"/>
              </a:rPr>
              <a:t>Mn</a:t>
            </a:r>
            <a:r>
              <a:rPr lang="en-US" b="1" baseline="30000" dirty="0" err="1">
                <a:solidFill>
                  <a:schemeClr val="accent1">
                    <a:lumMod val="50000"/>
                  </a:schemeClr>
                </a:solidFill>
                <a:latin typeface="Helvetica" pitchFamily="2" charset="0"/>
              </a:rPr>
              <a:t>’’</a:t>
            </a:r>
            <a:r>
              <a:rPr lang="en-US" b="1" baseline="-25000" dirty="0" err="1">
                <a:solidFill>
                  <a:schemeClr val="accent1">
                    <a:lumMod val="50000"/>
                  </a:schemeClr>
                </a:solidFill>
                <a:latin typeface="Helvetica" pitchFamily="2" charset="0"/>
              </a:rPr>
              <a:t>W</a:t>
            </a:r>
            <a:r>
              <a:rPr lang="en-US" b="1" dirty="0">
                <a:solidFill>
                  <a:schemeClr val="accent1">
                    <a:lumMod val="50000"/>
                  </a:schemeClr>
                </a:solidFill>
                <a:latin typeface="Helvetica" pitchFamily="2" charset="0"/>
              </a:rPr>
              <a:t> </a:t>
            </a:r>
            <a:endParaRPr lang="en-US" b="1" dirty="0"/>
          </a:p>
        </p:txBody>
      </p:sp>
      <p:sp>
        <p:nvSpPr>
          <p:cNvPr id="128" name="Rectangle 127">
            <a:extLst>
              <a:ext uri="{FF2B5EF4-FFF2-40B4-BE49-F238E27FC236}">
                <a16:creationId xmlns:a16="http://schemas.microsoft.com/office/drawing/2014/main" id="{C33DE74A-7375-014A-888C-55561D988998}"/>
              </a:ext>
            </a:extLst>
          </p:cNvPr>
          <p:cNvSpPr/>
          <p:nvPr/>
        </p:nvSpPr>
        <p:spPr>
          <a:xfrm>
            <a:off x="10253165" y="5949020"/>
            <a:ext cx="817019" cy="369332"/>
          </a:xfrm>
          <a:prstGeom prst="rect">
            <a:avLst/>
          </a:prstGeom>
        </p:spPr>
        <p:txBody>
          <a:bodyPr wrap="none">
            <a:spAutoFit/>
          </a:bodyPr>
          <a:lstStyle/>
          <a:p>
            <a:r>
              <a:rPr lang="en-US" b="1" dirty="0" err="1">
                <a:solidFill>
                  <a:schemeClr val="accent1">
                    <a:lumMod val="50000"/>
                  </a:schemeClr>
                </a:solidFill>
                <a:latin typeface="Helvetica" pitchFamily="2" charset="0"/>
              </a:rPr>
              <a:t>Mn</a:t>
            </a:r>
            <a:r>
              <a:rPr lang="en-US" b="1" baseline="30000" dirty="0" err="1">
                <a:solidFill>
                  <a:schemeClr val="accent1">
                    <a:lumMod val="50000"/>
                  </a:schemeClr>
                </a:solidFill>
                <a:latin typeface="Helvetica" pitchFamily="2" charset="0"/>
              </a:rPr>
              <a:t>’’</a:t>
            </a:r>
            <a:r>
              <a:rPr lang="en-US" b="1" baseline="-25000" dirty="0" err="1">
                <a:solidFill>
                  <a:schemeClr val="accent1">
                    <a:lumMod val="50000"/>
                  </a:schemeClr>
                </a:solidFill>
                <a:latin typeface="Helvetica" pitchFamily="2" charset="0"/>
              </a:rPr>
              <a:t>Bi</a:t>
            </a:r>
            <a:r>
              <a:rPr lang="en-US" b="1" dirty="0">
                <a:solidFill>
                  <a:schemeClr val="accent1">
                    <a:lumMod val="50000"/>
                  </a:schemeClr>
                </a:solidFill>
                <a:latin typeface="Helvetica" pitchFamily="2" charset="0"/>
              </a:rPr>
              <a:t> </a:t>
            </a:r>
            <a:endParaRPr lang="en-US" b="1" dirty="0"/>
          </a:p>
        </p:txBody>
      </p:sp>
      <p:pic>
        <p:nvPicPr>
          <p:cNvPr id="4098" name="Picture 2">
            <a:extLst>
              <a:ext uri="{FF2B5EF4-FFF2-40B4-BE49-F238E27FC236}">
                <a16:creationId xmlns:a16="http://schemas.microsoft.com/office/drawing/2014/main" id="{8FB2A4A1-DF43-B640-9EDC-F5A1825ED9D8}"/>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040184" y="827563"/>
            <a:ext cx="2397000" cy="240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366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erkeley Lab logo, white text on blue background">
            <a:extLst>
              <a:ext uri="{FF2B5EF4-FFF2-40B4-BE49-F238E27FC236}">
                <a16:creationId xmlns:a16="http://schemas.microsoft.com/office/drawing/2014/main" id="{1201FDBA-F1A9-AA49-AAF6-F5BD10D0BC9A}"/>
              </a:ext>
            </a:extLst>
          </p:cNvPr>
          <p:cNvPicPr>
            <a:picLocks noChangeAspect="1"/>
          </p:cNvPicPr>
          <p:nvPr/>
        </p:nvPicPr>
        <p:blipFill>
          <a:blip r:embed="rId2"/>
          <a:stretch>
            <a:fillRect/>
          </a:stretch>
        </p:blipFill>
        <p:spPr>
          <a:xfrm>
            <a:off x="2218822" y="6080111"/>
            <a:ext cx="2567879" cy="580413"/>
          </a:xfrm>
          <a:prstGeom prst="rect">
            <a:avLst/>
          </a:prstGeom>
        </p:spPr>
      </p:pic>
      <p:pic>
        <p:nvPicPr>
          <p:cNvPr id="1027" name="Picture 3" descr="page1image1004962464">
            <a:extLst>
              <a:ext uri="{FF2B5EF4-FFF2-40B4-BE49-F238E27FC236}">
                <a16:creationId xmlns:a16="http://schemas.microsoft.com/office/drawing/2014/main" id="{728419CE-8CA0-2E41-AD99-1F2CCE900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1005061216">
            <a:extLst>
              <a:ext uri="{FF2B5EF4-FFF2-40B4-BE49-F238E27FC236}">
                <a16:creationId xmlns:a16="http://schemas.microsoft.com/office/drawing/2014/main" id="{DFD9F05E-86C8-C242-9043-8C7F3A353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image1004868464">
            <a:extLst>
              <a:ext uri="{FF2B5EF4-FFF2-40B4-BE49-F238E27FC236}">
                <a16:creationId xmlns:a16="http://schemas.microsoft.com/office/drawing/2014/main" id="{57456545-0E8F-FB44-ADE2-ABD2D19A7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5470" y="5915475"/>
            <a:ext cx="254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1image1005195008">
            <a:extLst>
              <a:ext uri="{FF2B5EF4-FFF2-40B4-BE49-F238E27FC236}">
                <a16:creationId xmlns:a16="http://schemas.microsoft.com/office/drawing/2014/main" id="{8288AA7F-87B1-7B41-8C9C-393A39D447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image1004934848">
            <a:extLst>
              <a:ext uri="{FF2B5EF4-FFF2-40B4-BE49-F238E27FC236}">
                <a16:creationId xmlns:a16="http://schemas.microsoft.com/office/drawing/2014/main" id="{E5174C80-E664-5848-8DDC-2F9F307FEA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470" y="5915475"/>
            <a:ext cx="1143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1image1004828672">
            <a:extLst>
              <a:ext uri="{FF2B5EF4-FFF2-40B4-BE49-F238E27FC236}">
                <a16:creationId xmlns:a16="http://schemas.microsoft.com/office/drawing/2014/main" id="{B1C3A11C-573D-2649-9C11-E89034C64B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5470" y="5915475"/>
            <a:ext cx="50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1image1005028192">
            <a:extLst>
              <a:ext uri="{FF2B5EF4-FFF2-40B4-BE49-F238E27FC236}">
                <a16:creationId xmlns:a16="http://schemas.microsoft.com/office/drawing/2014/main" id="{745A979F-19CB-E841-8DDC-0E46313C3C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5470" y="5915475"/>
            <a:ext cx="88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ge1image1017212368">
            <a:extLst>
              <a:ext uri="{FF2B5EF4-FFF2-40B4-BE49-F238E27FC236}">
                <a16:creationId xmlns:a16="http://schemas.microsoft.com/office/drawing/2014/main" id="{6A71301B-1176-BF41-A81A-35EA0DC78C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age1image1017344032">
            <a:extLst>
              <a:ext uri="{FF2B5EF4-FFF2-40B4-BE49-F238E27FC236}">
                <a16:creationId xmlns:a16="http://schemas.microsoft.com/office/drawing/2014/main" id="{07D7F96A-6E2A-2749-A146-1E5925765B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ge1image1017293152">
            <a:extLst>
              <a:ext uri="{FF2B5EF4-FFF2-40B4-BE49-F238E27FC236}">
                <a16:creationId xmlns:a16="http://schemas.microsoft.com/office/drawing/2014/main" id="{FA8AAF3B-D983-E448-A0B6-4CD5399989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page1image1017602032">
            <a:extLst>
              <a:ext uri="{FF2B5EF4-FFF2-40B4-BE49-F238E27FC236}">
                <a16:creationId xmlns:a16="http://schemas.microsoft.com/office/drawing/2014/main" id="{989417A6-AF72-3946-8B65-5461EB217D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5470" y="5915475"/>
            <a:ext cx="508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page1image1017701856">
            <a:extLst>
              <a:ext uri="{FF2B5EF4-FFF2-40B4-BE49-F238E27FC236}">
                <a16:creationId xmlns:a16="http://schemas.microsoft.com/office/drawing/2014/main" id="{D52ED785-6C7B-9D43-8AE0-6A19C49FE6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ge1image1017231920">
            <a:extLst>
              <a:ext uri="{FF2B5EF4-FFF2-40B4-BE49-F238E27FC236}">
                <a16:creationId xmlns:a16="http://schemas.microsoft.com/office/drawing/2014/main" id="{0DC04F77-3331-E24D-833B-215C609D271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page1image1017389760">
            <a:extLst>
              <a:ext uri="{FF2B5EF4-FFF2-40B4-BE49-F238E27FC236}">
                <a16:creationId xmlns:a16="http://schemas.microsoft.com/office/drawing/2014/main" id="{213F3122-2A0F-4B42-A1A1-DC738BB127C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age1image1017494128">
            <a:extLst>
              <a:ext uri="{FF2B5EF4-FFF2-40B4-BE49-F238E27FC236}">
                <a16:creationId xmlns:a16="http://schemas.microsoft.com/office/drawing/2014/main" id="{03C51F4B-A6FE-8245-AFE8-00B3C938809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page1image1017688784">
            <a:extLst>
              <a:ext uri="{FF2B5EF4-FFF2-40B4-BE49-F238E27FC236}">
                <a16:creationId xmlns:a16="http://schemas.microsoft.com/office/drawing/2014/main" id="{341AB210-9CD9-4047-A913-F631D9EC43C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age1image1017632112">
            <a:extLst>
              <a:ext uri="{FF2B5EF4-FFF2-40B4-BE49-F238E27FC236}">
                <a16:creationId xmlns:a16="http://schemas.microsoft.com/office/drawing/2014/main" id="{46377581-0BA2-D54F-AA7E-EC3D3E30BB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75470" y="5915475"/>
            <a:ext cx="635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page1image1017613072">
            <a:extLst>
              <a:ext uri="{FF2B5EF4-FFF2-40B4-BE49-F238E27FC236}">
                <a16:creationId xmlns:a16="http://schemas.microsoft.com/office/drawing/2014/main" id="{F37C8BA3-A8D4-DE49-8A4A-2134F981247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age1image1017375392">
            <a:extLst>
              <a:ext uri="{FF2B5EF4-FFF2-40B4-BE49-F238E27FC236}">
                <a16:creationId xmlns:a16="http://schemas.microsoft.com/office/drawing/2014/main" id="{EA07FD38-17E2-F844-AF95-11767C7C934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page1image1017197360">
            <a:extLst>
              <a:ext uri="{FF2B5EF4-FFF2-40B4-BE49-F238E27FC236}">
                <a16:creationId xmlns:a16="http://schemas.microsoft.com/office/drawing/2014/main" id="{1842498C-BD6B-394D-B96F-949A7D20B0A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age1image1017371056">
            <a:extLst>
              <a:ext uri="{FF2B5EF4-FFF2-40B4-BE49-F238E27FC236}">
                <a16:creationId xmlns:a16="http://schemas.microsoft.com/office/drawing/2014/main" id="{AE6BB2DE-FB42-264B-B613-5C8028A7288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75470" y="5915475"/>
            <a:ext cx="5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page1image1017322736">
            <a:extLst>
              <a:ext uri="{FF2B5EF4-FFF2-40B4-BE49-F238E27FC236}">
                <a16:creationId xmlns:a16="http://schemas.microsoft.com/office/drawing/2014/main" id="{F1BBA7DB-E308-2645-BA40-AC68674D836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age1image1017323168">
            <a:extLst>
              <a:ext uri="{FF2B5EF4-FFF2-40B4-BE49-F238E27FC236}">
                <a16:creationId xmlns:a16="http://schemas.microsoft.com/office/drawing/2014/main" id="{CA154F20-E0D0-0E4A-A9FB-1E2737A6F01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page1image1005440928">
            <a:extLst>
              <a:ext uri="{FF2B5EF4-FFF2-40B4-BE49-F238E27FC236}">
                <a16:creationId xmlns:a16="http://schemas.microsoft.com/office/drawing/2014/main" id="{E8EFDE62-84EC-3B41-93D9-F877C63EA78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75470" y="5915475"/>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page1image1005446496">
            <a:extLst>
              <a:ext uri="{FF2B5EF4-FFF2-40B4-BE49-F238E27FC236}">
                <a16:creationId xmlns:a16="http://schemas.microsoft.com/office/drawing/2014/main" id="{5F460695-4663-3B4A-9A47-2628353D7BB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age1image1005332560">
            <a:extLst>
              <a:ext uri="{FF2B5EF4-FFF2-40B4-BE49-F238E27FC236}">
                <a16:creationId xmlns:a16="http://schemas.microsoft.com/office/drawing/2014/main" id="{1D40BC01-C874-F941-B4AA-05412278A05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5470" y="5915475"/>
            <a:ext cx="381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page1image1005004928">
            <a:extLst>
              <a:ext uri="{FF2B5EF4-FFF2-40B4-BE49-F238E27FC236}">
                <a16:creationId xmlns:a16="http://schemas.microsoft.com/office/drawing/2014/main" id="{1A64091A-39AA-074D-BDF8-CB8E7773DE4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5470" y="5915475"/>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age1image1004975696">
            <a:extLst>
              <a:ext uri="{FF2B5EF4-FFF2-40B4-BE49-F238E27FC236}">
                <a16:creationId xmlns:a16="http://schemas.microsoft.com/office/drawing/2014/main" id="{5694DEAA-5111-3A48-A728-6549EDF3D1F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75470" y="5915475"/>
            <a:ext cx="50800" cy="50800"/>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id="{904C4E49-9896-0F4F-BD9C-C6B5D253FCB3}"/>
              </a:ext>
            </a:extLst>
          </p:cNvPr>
          <p:cNvSpPr/>
          <p:nvPr/>
        </p:nvSpPr>
        <p:spPr>
          <a:xfrm>
            <a:off x="0" y="-1"/>
            <a:ext cx="12192000" cy="802826"/>
          </a:xfrm>
          <a:prstGeom prst="rect">
            <a:avLst/>
          </a:prstGeom>
          <a:solidFill>
            <a:srgbClr val="04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3CDAC8B0-6BB9-E349-8E5F-8E6A1A21ECE5}"/>
              </a:ext>
            </a:extLst>
          </p:cNvPr>
          <p:cNvSpPr txBox="1"/>
          <p:nvPr/>
        </p:nvSpPr>
        <p:spPr>
          <a:xfrm>
            <a:off x="225508" y="10398"/>
            <a:ext cx="13015258" cy="1015663"/>
          </a:xfrm>
          <a:prstGeom prst="rect">
            <a:avLst/>
          </a:prstGeom>
          <a:noFill/>
        </p:spPr>
        <p:txBody>
          <a:bodyPr wrap="square" rtlCol="0">
            <a:spAutoFit/>
          </a:bodyPr>
          <a:lstStyle/>
          <a:p>
            <a:r>
              <a:rPr lang="en-US" sz="2400" b="1" dirty="0">
                <a:solidFill>
                  <a:schemeClr val="bg1"/>
                </a:solidFill>
                <a:latin typeface="Helvetica" pitchFamily="2" charset="0"/>
              </a:rPr>
              <a:t>Conclusion and next steps</a:t>
            </a:r>
          </a:p>
          <a:p>
            <a:r>
              <a:rPr lang="en-US" dirty="0" err="1">
                <a:solidFill>
                  <a:schemeClr val="bg1"/>
                </a:solidFill>
                <a:latin typeface="Helvetica" pitchFamily="2" charset="0"/>
              </a:rPr>
              <a:t>Nima</a:t>
            </a:r>
            <a:r>
              <a:rPr lang="en-US" dirty="0">
                <a:solidFill>
                  <a:schemeClr val="bg1"/>
                </a:solidFill>
                <a:latin typeface="Helvetica" pitchFamily="2" charset="0"/>
              </a:rPr>
              <a:t> Leclerc, LBNL</a:t>
            </a:r>
            <a:br>
              <a:rPr lang="en-US" dirty="0"/>
            </a:br>
            <a:endParaRPr lang="en-US" dirty="0"/>
          </a:p>
        </p:txBody>
      </p:sp>
      <p:sp>
        <p:nvSpPr>
          <p:cNvPr id="36" name="Rectangle 35">
            <a:extLst>
              <a:ext uri="{FF2B5EF4-FFF2-40B4-BE49-F238E27FC236}">
                <a16:creationId xmlns:a16="http://schemas.microsoft.com/office/drawing/2014/main" id="{D901B168-EE87-5342-BAD2-FB2CC383AE8C}"/>
              </a:ext>
            </a:extLst>
          </p:cNvPr>
          <p:cNvSpPr/>
          <p:nvPr/>
        </p:nvSpPr>
        <p:spPr>
          <a:xfrm>
            <a:off x="1461202" y="2836638"/>
            <a:ext cx="9534293" cy="259952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F02CE95-0C68-6443-8363-2CBEF845B65D}"/>
              </a:ext>
            </a:extLst>
          </p:cNvPr>
          <p:cNvGrpSpPr/>
          <p:nvPr/>
        </p:nvGrpSpPr>
        <p:grpSpPr>
          <a:xfrm>
            <a:off x="2372856" y="1387492"/>
            <a:ext cx="6534769" cy="1298153"/>
            <a:chOff x="4786701" y="1354324"/>
            <a:chExt cx="6534769" cy="1298153"/>
          </a:xfrm>
        </p:grpSpPr>
        <p:pic>
          <p:nvPicPr>
            <p:cNvPr id="2" name="Picture 1">
              <a:extLst>
                <a:ext uri="{FF2B5EF4-FFF2-40B4-BE49-F238E27FC236}">
                  <a16:creationId xmlns:a16="http://schemas.microsoft.com/office/drawing/2014/main" id="{0FD4E126-0E98-C845-BF07-0225C6B2C99C}"/>
                </a:ext>
              </a:extLst>
            </p:cNvPr>
            <p:cNvPicPr>
              <a:picLocks noChangeAspect="1"/>
            </p:cNvPicPr>
            <p:nvPr/>
          </p:nvPicPr>
          <p:blipFill>
            <a:blip r:embed="rId31"/>
            <a:stretch>
              <a:fillRect/>
            </a:stretch>
          </p:blipFill>
          <p:spPr>
            <a:xfrm>
              <a:off x="4786701" y="1354324"/>
              <a:ext cx="6534769" cy="1298153"/>
            </a:xfrm>
            <a:prstGeom prst="rect">
              <a:avLst/>
            </a:prstGeom>
          </p:spPr>
        </p:pic>
        <p:sp>
          <p:nvSpPr>
            <p:cNvPr id="38" name="Rectangle 37">
              <a:extLst>
                <a:ext uri="{FF2B5EF4-FFF2-40B4-BE49-F238E27FC236}">
                  <a16:creationId xmlns:a16="http://schemas.microsoft.com/office/drawing/2014/main" id="{80FACF9E-4B78-1D4F-8AA8-B8D2F588EBC5}"/>
                </a:ext>
              </a:extLst>
            </p:cNvPr>
            <p:cNvSpPr/>
            <p:nvPr/>
          </p:nvSpPr>
          <p:spPr>
            <a:xfrm>
              <a:off x="7918966" y="1688891"/>
              <a:ext cx="723228" cy="51136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16DF9E7-31D6-F34A-977B-7B6CAA99E012}"/>
                </a:ext>
              </a:extLst>
            </p:cNvPr>
            <p:cNvSpPr/>
            <p:nvPr/>
          </p:nvSpPr>
          <p:spPr>
            <a:xfrm>
              <a:off x="8810954" y="1463196"/>
              <a:ext cx="2341756" cy="511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89D7F27F-435F-4849-8922-18FB1A93ED5F}"/>
              </a:ext>
            </a:extLst>
          </p:cNvPr>
          <p:cNvSpPr/>
          <p:nvPr/>
        </p:nvSpPr>
        <p:spPr>
          <a:xfrm>
            <a:off x="1662743" y="3013014"/>
            <a:ext cx="9131209" cy="2246769"/>
          </a:xfrm>
          <a:prstGeom prst="rect">
            <a:avLst/>
          </a:prstGeom>
        </p:spPr>
        <p:txBody>
          <a:bodyPr wrap="square">
            <a:spAutoFit/>
          </a:bodyPr>
          <a:lstStyle/>
          <a:p>
            <a:r>
              <a:rPr lang="en-US" sz="2000" dirty="0">
                <a:solidFill>
                  <a:schemeClr val="accent1">
                    <a:lumMod val="50000"/>
                  </a:schemeClr>
                </a:solidFill>
              </a:rPr>
              <a:t>MCAE for spin-oxide transistor depends on </a:t>
            </a:r>
            <a:r>
              <a:rPr lang="en-US" sz="2000" dirty="0">
                <a:solidFill>
                  <a:srgbClr val="00B050"/>
                </a:solidFill>
              </a:rPr>
              <a:t>crystal field </a:t>
            </a:r>
            <a:r>
              <a:rPr lang="en-US" sz="2000" dirty="0">
                <a:solidFill>
                  <a:srgbClr val="002060"/>
                </a:solidFill>
              </a:rPr>
              <a:t>of the dopant atom and degree of </a:t>
            </a:r>
            <a:r>
              <a:rPr lang="en-US" sz="2000" dirty="0">
                <a:solidFill>
                  <a:srgbClr val="FF0000"/>
                </a:solidFill>
              </a:rPr>
              <a:t>spin-orbit coupling </a:t>
            </a:r>
            <a:r>
              <a:rPr lang="en-US" sz="2000" dirty="0">
                <a:solidFill>
                  <a:srgbClr val="002060"/>
                </a:solidFill>
              </a:rPr>
              <a:t> between dopant spin moment and its surrounding orbitals. Degree of anisotropy in the crystal field will influence the shape of the MCAE surface.  Shape of engineered MCAE surface determines the how the spin transistor switches between its logical ‘0’ and ‘1’ state and its associated switching energy (threshold voltage). Our goal is to explore new candidate host materials and dopants that minimize the switching energy and to identify the dominant anisotropy mechanism.  </a:t>
            </a:r>
            <a:r>
              <a:rPr lang="en-US" sz="2000" dirty="0">
                <a:solidFill>
                  <a:schemeClr val="accent1">
                    <a:lumMod val="50000"/>
                  </a:schemeClr>
                </a:solidFill>
              </a:rPr>
              <a:t> </a:t>
            </a:r>
          </a:p>
        </p:txBody>
      </p:sp>
    </p:spTree>
    <p:extLst>
      <p:ext uri="{BB962C8B-B14F-4D97-AF65-F5344CB8AC3E}">
        <p14:creationId xmlns:p14="http://schemas.microsoft.com/office/powerpoint/2010/main" val="1579237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TotalTime>
  <Words>1094</Words>
  <Application>Microsoft Macintosh PowerPoint</Application>
  <PresentationFormat>Widescreen</PresentationFormat>
  <Paragraphs>97</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Cambria Math</vt:lpstr>
      <vt:lpstr>Helvetica</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Nima Leclerc</dc:creator>
  <cp:lastModifiedBy>Nima Leclerc</cp:lastModifiedBy>
  <cp:revision>182</cp:revision>
  <dcterms:created xsi:type="dcterms:W3CDTF">2020-08-17T22:01:16Z</dcterms:created>
  <dcterms:modified xsi:type="dcterms:W3CDTF">2020-08-20T18:31:20Z</dcterms:modified>
</cp:coreProperties>
</file>