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2"/>
  </p:notesMasterIdLst>
  <p:sldIdLst>
    <p:sldId id="257" r:id="rId2"/>
    <p:sldId id="258" r:id="rId3"/>
    <p:sldId id="259" r:id="rId4"/>
    <p:sldId id="260" r:id="rId5"/>
    <p:sldId id="261" r:id="rId6"/>
    <p:sldId id="262" r:id="rId7"/>
    <p:sldId id="267" r:id="rId8"/>
    <p:sldId id="269" r:id="rId9"/>
    <p:sldId id="268"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ma Leclerc" initials="NL" lastIdx="2" clrIdx="0">
    <p:extLst>
      <p:ext uri="{19B8F6BF-5375-455C-9EA6-DF929625EA0E}">
        <p15:presenceInfo xmlns:p15="http://schemas.microsoft.com/office/powerpoint/2012/main" userId="S::nl475@cornell.edu::4900edca-f787-4723-a34c-5ea485fc1a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77"/>
    <p:restoredTop sz="82602"/>
  </p:normalViewPr>
  <p:slideViewPr>
    <p:cSldViewPr snapToGrid="0" snapToObjects="1">
      <p:cViewPr varScale="1">
        <p:scale>
          <a:sx n="66" d="100"/>
          <a:sy n="66" d="100"/>
        </p:scale>
        <p:origin x="192"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7D2A4-D2C6-284A-B697-B9BEDF778919}" type="datetimeFigureOut">
              <a:rPr lang="en-US" smtClean="0"/>
              <a:t>3/12/21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C40BB-56DA-9542-85B1-5D1C9C143658}" type="slidenum">
              <a:rPr lang="en-US" smtClean="0"/>
              <a:t>‹#›</a:t>
            </a:fld>
            <a:endParaRPr lang="en-US"/>
          </a:p>
        </p:txBody>
      </p:sp>
    </p:spTree>
    <p:extLst>
      <p:ext uri="{BB962C8B-B14F-4D97-AF65-F5344CB8AC3E}">
        <p14:creationId xmlns:p14="http://schemas.microsoft.com/office/powerpoint/2010/main" val="208890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40BB-56DA-9542-85B1-5D1C9C143658}" type="slidenum">
              <a:rPr lang="en-US" smtClean="0"/>
              <a:t>1</a:t>
            </a:fld>
            <a:endParaRPr lang="en-US"/>
          </a:p>
        </p:txBody>
      </p:sp>
    </p:spTree>
    <p:extLst>
      <p:ext uri="{BB962C8B-B14F-4D97-AF65-F5344CB8AC3E}">
        <p14:creationId xmlns:p14="http://schemas.microsoft.com/office/powerpoint/2010/main" val="1103146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BC40BB-56DA-9542-85B1-5D1C9C143658}" type="slidenum">
              <a:rPr lang="en-US" smtClean="0"/>
              <a:t>10</a:t>
            </a:fld>
            <a:endParaRPr lang="en-US"/>
          </a:p>
        </p:txBody>
      </p:sp>
    </p:spTree>
    <p:extLst>
      <p:ext uri="{BB962C8B-B14F-4D97-AF65-F5344CB8AC3E}">
        <p14:creationId xmlns:p14="http://schemas.microsoft.com/office/powerpoint/2010/main" val="393629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Electric field control of ferromagnetism in BiFeO3 due to multiferroic order at RT. MF arises from DMI interactions [exchange]. First demonstration of reversal via E-field, resulting in switching.  (note: multiferroics have been around since early 2000s) </a:t>
            </a:r>
          </a:p>
          <a:p>
            <a:pPr marL="228600" indent="-228600">
              <a:buAutoNum type="arabicPeriod"/>
            </a:pPr>
            <a:r>
              <a:rPr lang="en-US" dirty="0"/>
              <a:t>Device applications: MESO devices from Intel, </a:t>
            </a:r>
          </a:p>
          <a:p>
            <a:pPr marL="228600" indent="-228600">
              <a:buAutoNum type="arabicPeriod"/>
            </a:pPr>
            <a:r>
              <a:rPr lang="en-US" dirty="0"/>
              <a:t> We can also place magnetic ions in a ferroelectric and control with an electric field, using electrostatic and magnetic pulse sequences used in the NV-center in diamond qubit community. Here’s a result from a recent paper in our group in collaboration with experimental groups in Prague, Oxford, and UC Berkeley. Where the systems were placed in the </a:t>
            </a:r>
            <a:r>
              <a:rPr lang="en-US" dirty="0" err="1"/>
              <a:t>persoskvite</a:t>
            </a:r>
            <a:r>
              <a:rPr lang="en-US" dirty="0"/>
              <a:t> PTO.  </a:t>
            </a:r>
          </a:p>
        </p:txBody>
      </p:sp>
      <p:sp>
        <p:nvSpPr>
          <p:cNvPr id="4" name="Slide Number Placeholder 3"/>
          <p:cNvSpPr>
            <a:spLocks noGrp="1"/>
          </p:cNvSpPr>
          <p:nvPr>
            <p:ph type="sldNum" sz="quarter" idx="5"/>
          </p:nvPr>
        </p:nvSpPr>
        <p:spPr/>
        <p:txBody>
          <a:bodyPr/>
          <a:lstStyle/>
          <a:p>
            <a:fld id="{0ABC40BB-56DA-9542-85B1-5D1C9C143658}" type="slidenum">
              <a:rPr lang="en-US" smtClean="0"/>
              <a:t>2</a:t>
            </a:fld>
            <a:endParaRPr lang="en-US"/>
          </a:p>
        </p:txBody>
      </p:sp>
    </p:spTree>
    <p:extLst>
      <p:ext uri="{BB962C8B-B14F-4D97-AF65-F5344CB8AC3E}">
        <p14:creationId xmlns:p14="http://schemas.microsoft.com/office/powerpoint/2010/main" val="394896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 Note: explain each distortion </a:t>
            </a:r>
          </a:p>
          <a:p>
            <a:pPr marL="228600" indent="-228600">
              <a:buAutoNum type="arabicPeriod"/>
            </a:pPr>
            <a:r>
              <a:rPr lang="en-US" dirty="0"/>
              <a:t>Start with undistorted BWO structure (</a:t>
            </a:r>
            <a:r>
              <a:rPr lang="en-US" dirty="0" err="1"/>
              <a:t>parelectric</a:t>
            </a:r>
            <a:r>
              <a:rPr lang="en-US" dirty="0"/>
              <a:t>). BWO is among the </a:t>
            </a:r>
            <a:r>
              <a:rPr lang="en-US" dirty="0" err="1"/>
              <a:t>Aurvalious</a:t>
            </a:r>
            <a:r>
              <a:rPr lang="en-US" dirty="0"/>
              <a:t> phases </a:t>
            </a:r>
            <a:r>
              <a:rPr lang="en-US" dirty="0">
                <a:sym typeface="Wingdings" pitchFamily="2" charset="2"/>
              </a:rPr>
              <a:t> large composition and low-symmetry phase  space to explore. Layered structure: Bi layers with stacked of distorted W octahedra.    </a:t>
            </a:r>
          </a:p>
          <a:p>
            <a:pPr marL="228600" indent="-228600">
              <a:buAutoNum type="arabicPeriod"/>
            </a:pPr>
            <a:r>
              <a:rPr lang="en-US" dirty="0">
                <a:sym typeface="Wingdings" pitchFamily="2" charset="2"/>
              </a:rPr>
              <a:t>  </a:t>
            </a:r>
            <a:r>
              <a:rPr lang="en-US" dirty="0" err="1">
                <a:sym typeface="Wingdings" pitchFamily="2" charset="2"/>
              </a:rPr>
              <a:t>P_r</a:t>
            </a:r>
            <a:r>
              <a:rPr lang="en-US" dirty="0">
                <a:sym typeface="Wingdings" pitchFamily="2" charset="2"/>
              </a:rPr>
              <a:t> = </a:t>
            </a:r>
            <a:r>
              <a:rPr lang="el-GR" sz="1200" b="0" i="0" kern="1200" dirty="0">
                <a:solidFill>
                  <a:schemeClr val="tx1"/>
                </a:solidFill>
                <a:effectLst/>
                <a:latin typeface="+mn-lt"/>
                <a:ea typeface="+mn-ea"/>
                <a:cs typeface="+mn-cs"/>
              </a:rPr>
              <a:t>14.2 μ</a:t>
            </a:r>
            <a:r>
              <a:rPr lang="en-US" sz="1200" b="0" i="0" kern="1200" dirty="0">
                <a:solidFill>
                  <a:schemeClr val="tx1"/>
                </a:solidFill>
                <a:effectLst/>
                <a:latin typeface="+mn-lt"/>
                <a:ea typeface="+mn-ea"/>
                <a:cs typeface="+mn-cs"/>
              </a:rPr>
              <a:t>C/cm</a:t>
            </a:r>
            <a:r>
              <a:rPr lang="en-US" sz="1200" b="0" i="0" kern="1200" baseline="30000" dirty="0">
                <a:solidFill>
                  <a:schemeClr val="tx1"/>
                </a:solidFill>
                <a:effectLst/>
                <a:latin typeface="+mn-lt"/>
                <a:ea typeface="+mn-ea"/>
                <a:cs typeface="+mn-cs"/>
              </a:rPr>
              <a:t>2</a:t>
            </a:r>
            <a:r>
              <a:rPr lang="en-US" dirty="0">
                <a:sym typeface="Wingdings" pitchFamily="2" charset="2"/>
              </a:rPr>
              <a:t>  (BiFeO3 has </a:t>
            </a:r>
            <a:r>
              <a:rPr lang="el-GR" sz="1200" b="0" i="0" kern="1200" dirty="0">
                <a:solidFill>
                  <a:schemeClr val="tx1"/>
                </a:solidFill>
                <a:effectLst/>
                <a:latin typeface="+mn-lt"/>
                <a:ea typeface="+mn-ea"/>
                <a:cs typeface="+mn-cs"/>
              </a:rPr>
              <a:t>150 μ</a:t>
            </a:r>
            <a:r>
              <a:rPr lang="en-US" sz="1200" b="0" i="0" kern="1200" dirty="0">
                <a:solidFill>
                  <a:schemeClr val="tx1"/>
                </a:solidFill>
                <a:effectLst/>
                <a:latin typeface="+mn-lt"/>
                <a:ea typeface="+mn-ea"/>
                <a:cs typeface="+mn-cs"/>
              </a:rPr>
              <a:t>C/cm</a:t>
            </a:r>
            <a:r>
              <a:rPr lang="en-US" sz="1200" b="0" i="0" kern="1200" baseline="30000" dirty="0">
                <a:solidFill>
                  <a:schemeClr val="tx1"/>
                </a:solidFill>
                <a:effectLst/>
                <a:latin typeface="+mn-lt"/>
                <a:ea typeface="+mn-ea"/>
                <a:cs typeface="+mn-cs"/>
              </a:rPr>
              <a:t>2</a:t>
            </a:r>
            <a:r>
              <a:rPr lang="en-US" dirty="0">
                <a:sym typeface="Wingdings" pitchFamily="2" charset="2"/>
              </a:rPr>
              <a:t> ). Orthorhombic crystal structure in ferroelectric phase w/ P21ab space group. Gamma_5 – mode will distort the W octahedra  (this mode is responsible for polarization) along the x axis (a axis in this figure).   </a:t>
            </a:r>
          </a:p>
          <a:p>
            <a:pPr marL="228600" indent="-228600">
              <a:buAutoNum type="arabicPeriod"/>
            </a:pPr>
            <a:r>
              <a:rPr lang="en-US" dirty="0">
                <a:sym typeface="Wingdings" pitchFamily="2" charset="2"/>
              </a:rPr>
              <a:t> X_2 mode will not do anything   </a:t>
            </a:r>
          </a:p>
          <a:p>
            <a:pPr marL="228600" indent="-228600">
              <a:buAutoNum type="arabicPeriod"/>
            </a:pPr>
            <a:r>
              <a:rPr lang="en-US" dirty="0">
                <a:sym typeface="Wingdings" pitchFamily="2" charset="2"/>
              </a:rPr>
              <a:t>X_3 mode will further distort the O-atoms in W octahedra and Bi atoms.  </a:t>
            </a:r>
          </a:p>
          <a:p>
            <a:pPr marL="228600" indent="-228600">
              <a:buAutoNum type="arabicPeriod"/>
            </a:pPr>
            <a:r>
              <a:rPr lang="en-US" dirty="0">
                <a:sym typeface="Wingdings" pitchFamily="2" charset="2"/>
              </a:rPr>
              <a:t>These are the phonon modes we care about in switching   gives rise to multiple ferroelectric switching paths (1 step and 2 step). We will only assume a 1-step switching  path.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ABC40BB-56DA-9542-85B1-5D1C9C143658}" type="slidenum">
              <a:rPr lang="en-US" smtClean="0"/>
              <a:t>3</a:t>
            </a:fld>
            <a:endParaRPr lang="en-US"/>
          </a:p>
        </p:txBody>
      </p:sp>
    </p:spTree>
    <p:extLst>
      <p:ext uri="{BB962C8B-B14F-4D97-AF65-F5344CB8AC3E}">
        <p14:creationId xmlns:p14="http://schemas.microsoft.com/office/powerpoint/2010/main" val="2182438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up into two steps between us on our collaborators at Merced: ferroelectric switching </a:t>
            </a:r>
            <a:r>
              <a:rPr lang="en-US" dirty="0" err="1"/>
              <a:t>predictiions</a:t>
            </a:r>
            <a:r>
              <a:rPr lang="en-US" dirty="0"/>
              <a:t> and MCAE predictions. </a:t>
            </a:r>
          </a:p>
          <a:p>
            <a:pPr marL="228600" indent="-228600">
              <a:buAutoNum type="arabicPeriod"/>
            </a:pPr>
            <a:r>
              <a:rPr lang="en-US" dirty="0"/>
              <a:t>First, our collaborators found the relaxed </a:t>
            </a:r>
            <a:r>
              <a:rPr lang="en-US" dirty="0" err="1"/>
              <a:t>paralectric</a:t>
            </a:r>
            <a:r>
              <a:rPr lang="en-US" dirty="0"/>
              <a:t> BWO phase </a:t>
            </a:r>
          </a:p>
          <a:p>
            <a:pPr marL="228600" indent="-228600">
              <a:buAutoNum type="arabicPeriod"/>
            </a:pPr>
            <a:r>
              <a:rPr lang="en-US" dirty="0"/>
              <a:t>To find ferroelectric phases and intermediate phases, they introduced phonon distortion (in different </a:t>
            </a:r>
            <a:r>
              <a:rPr lang="en-US" dirty="0" err="1"/>
              <a:t>combonations</a:t>
            </a:r>
            <a:r>
              <a:rPr lang="en-US" dirty="0"/>
              <a:t>). To find </a:t>
            </a:r>
            <a:r>
              <a:rPr lang="en-US" dirty="0" err="1"/>
              <a:t>thestable</a:t>
            </a:r>
            <a:r>
              <a:rPr lang="en-US" dirty="0"/>
              <a:t>  ferroelectric phase, they found 2 domains corresponding to 2 energy minima. These are the + and – polarization states . Done in phase space ==&gt; these were mapped to real space </a:t>
            </a:r>
          </a:p>
          <a:p>
            <a:pPr marL="228600" indent="-228600">
              <a:buAutoNum type="arabicPeriod"/>
            </a:pPr>
            <a:r>
              <a:rPr lang="en-US" dirty="0"/>
              <a:t>Finally, to find the </a:t>
            </a:r>
            <a:r>
              <a:rPr lang="en-US" dirty="0" err="1"/>
              <a:t>intermedait</a:t>
            </a:r>
            <a:r>
              <a:rPr lang="en-US" dirty="0"/>
              <a:t> phases, they looked at </a:t>
            </a:r>
            <a:r>
              <a:rPr lang="en-US" dirty="0" err="1"/>
              <a:t>combonations</a:t>
            </a:r>
            <a:r>
              <a:rPr lang="en-US" dirty="0"/>
              <a:t> of distortion modes and computed the most energetically favorable modes via nudge elastic band. From this, determined the metastable </a:t>
            </a:r>
            <a:r>
              <a:rPr lang="en-US" dirty="0" err="1"/>
              <a:t>phsaes</a:t>
            </a:r>
            <a:r>
              <a:rPr lang="en-US" dirty="0"/>
              <a:t> </a:t>
            </a:r>
          </a:p>
          <a:p>
            <a:pPr marL="228600" indent="-228600">
              <a:buAutoNum type="arabicPeriod"/>
            </a:pPr>
            <a:r>
              <a:rPr lang="en-US" dirty="0"/>
              <a:t>The second step was done on the Berkeley side. For each </a:t>
            </a:r>
            <a:r>
              <a:rPr lang="en-US" dirty="0" err="1"/>
              <a:t>metstalbe</a:t>
            </a:r>
            <a:r>
              <a:rPr lang="en-US" dirty="0"/>
              <a:t> phase, substituted Fe on different sites and found the ground state through structural relaxation </a:t>
            </a:r>
          </a:p>
          <a:p>
            <a:pPr marL="228600" indent="-228600">
              <a:buAutoNum type="arabicPeriod"/>
            </a:pPr>
            <a:r>
              <a:rPr lang="en-US" dirty="0"/>
              <a:t>For magnetic </a:t>
            </a:r>
            <a:r>
              <a:rPr lang="en-US" dirty="0" err="1"/>
              <a:t>calcualitons</a:t>
            </a:r>
            <a:r>
              <a:rPr lang="en-US" dirty="0"/>
              <a:t>, perform separate collinear and non-collinear calculations w/ SOC and Hubbard correction .. </a:t>
            </a:r>
          </a:p>
        </p:txBody>
      </p:sp>
      <p:sp>
        <p:nvSpPr>
          <p:cNvPr id="4" name="Slide Number Placeholder 3"/>
          <p:cNvSpPr>
            <a:spLocks noGrp="1"/>
          </p:cNvSpPr>
          <p:nvPr>
            <p:ph type="sldNum" sz="quarter" idx="5"/>
          </p:nvPr>
        </p:nvSpPr>
        <p:spPr/>
        <p:txBody>
          <a:bodyPr/>
          <a:lstStyle/>
          <a:p>
            <a:fld id="{0ABC40BB-56DA-9542-85B1-5D1C9C143658}" type="slidenum">
              <a:rPr lang="en-US" smtClean="0"/>
              <a:t>4</a:t>
            </a:fld>
            <a:endParaRPr lang="en-US"/>
          </a:p>
        </p:txBody>
      </p:sp>
    </p:spTree>
    <p:extLst>
      <p:ext uri="{BB962C8B-B14F-4D97-AF65-F5344CB8AC3E}">
        <p14:creationId xmlns:p14="http://schemas.microsoft.com/office/powerpoint/2010/main" val="302864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Note: Bi site 2 is wrong</a:t>
            </a:r>
          </a:p>
          <a:p>
            <a:pPr marL="228600" indent="-228600">
              <a:buAutoNum type="arabicParenBoth"/>
            </a:pPr>
            <a:r>
              <a:rPr lang="en-US" dirty="0"/>
              <a:t>Fe can sit on 3 possible sites in the ferroelectric BWO structure. There are two symmetrically </a:t>
            </a:r>
            <a:r>
              <a:rPr lang="en-US" dirty="0" err="1"/>
              <a:t>inequivilant</a:t>
            </a:r>
            <a:r>
              <a:rPr lang="en-US" dirty="0"/>
              <a:t> Bi sites and 1 symmetrically </a:t>
            </a:r>
            <a:r>
              <a:rPr lang="en-US" dirty="0" err="1"/>
              <a:t>ineq</a:t>
            </a:r>
            <a:r>
              <a:rPr lang="en-US" dirty="0"/>
              <a:t>. W site </a:t>
            </a:r>
          </a:p>
          <a:p>
            <a:pPr marL="228600" indent="-228600">
              <a:buAutoNum type="arabicParenBoth"/>
            </a:pPr>
            <a:r>
              <a:rPr lang="en-US" dirty="0"/>
              <a:t>Bi site 1: distorted trigonal </a:t>
            </a:r>
            <a:r>
              <a:rPr lang="en-US" dirty="0" err="1"/>
              <a:t>pyramamidal</a:t>
            </a:r>
            <a:r>
              <a:rPr lang="en-US" dirty="0"/>
              <a:t> structure. </a:t>
            </a:r>
          </a:p>
          <a:p>
            <a:pPr marL="228600" indent="-228600">
              <a:buAutoNum type="arabicParenBoth"/>
            </a:pPr>
            <a:r>
              <a:rPr lang="en-US" dirty="0"/>
              <a:t>Bi site 2 </a:t>
            </a:r>
          </a:p>
          <a:p>
            <a:pPr marL="228600" indent="-228600">
              <a:buAutoNum type="arabicParenBoth"/>
            </a:pPr>
            <a:r>
              <a:rPr lang="en-US" dirty="0"/>
              <a:t>W site: distorted octahedral structure </a:t>
            </a:r>
          </a:p>
          <a:p>
            <a:pPr marL="228600" indent="-228600">
              <a:buAutoNum type="arabicParenBoth"/>
            </a:pPr>
            <a:r>
              <a:rPr lang="en-US" dirty="0"/>
              <a:t>We will only consider Bi site 1 and W structure in our calculations </a:t>
            </a:r>
            <a:r>
              <a:rPr lang="en-US" dirty="0">
                <a:sym typeface="Wingdings" pitchFamily="2" charset="2"/>
              </a:rPr>
              <a:t> interested in how the spin easy axis rotates </a:t>
            </a:r>
            <a:r>
              <a:rPr lang="en-US" dirty="0" err="1">
                <a:sym typeface="Wingdings" pitchFamily="2" charset="2"/>
              </a:rPr>
              <a:t>wrt</a:t>
            </a:r>
            <a:r>
              <a:rPr lang="en-US" dirty="0">
                <a:sym typeface="Wingdings" pitchFamily="2" charset="2"/>
              </a:rPr>
              <a:t>. that site. These low-symmetry crystal fields give rise to magnetic anisotropy.  </a:t>
            </a:r>
            <a:endParaRPr lang="en-US" dirty="0"/>
          </a:p>
        </p:txBody>
      </p:sp>
      <p:sp>
        <p:nvSpPr>
          <p:cNvPr id="4" name="Slide Number Placeholder 3"/>
          <p:cNvSpPr>
            <a:spLocks noGrp="1"/>
          </p:cNvSpPr>
          <p:nvPr>
            <p:ph type="sldNum" sz="quarter" idx="5"/>
          </p:nvPr>
        </p:nvSpPr>
        <p:spPr/>
        <p:txBody>
          <a:bodyPr/>
          <a:lstStyle/>
          <a:p>
            <a:fld id="{0ABC40BB-56DA-9542-85B1-5D1C9C143658}" type="slidenum">
              <a:rPr lang="en-US" smtClean="0"/>
              <a:t>5</a:t>
            </a:fld>
            <a:endParaRPr lang="en-US"/>
          </a:p>
        </p:txBody>
      </p:sp>
    </p:spTree>
    <p:extLst>
      <p:ext uri="{BB962C8B-B14F-4D97-AF65-F5344CB8AC3E}">
        <p14:creationId xmlns:p14="http://schemas.microsoft.com/office/powerpoint/2010/main" val="2078656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 nice result for this is that measuring the spin axis should allow us to determine which site the Fe dopes onto. Crystal structure insets need axis labels. Consider orbital plots instead. </a:t>
            </a:r>
          </a:p>
          <a:p>
            <a:endParaRPr lang="en-US" dirty="0"/>
          </a:p>
          <a:p>
            <a:r>
              <a:rPr lang="en-US" dirty="0"/>
              <a:t>Bi site: ~ trigonal pyramidal site. Easy axis and polarization vector ~ perpendicular  </a:t>
            </a:r>
          </a:p>
          <a:p>
            <a:r>
              <a:rPr lang="en-US" dirty="0"/>
              <a:t>W site: ~tetragonal crystal field. Easy axis and polarization ~ parallel.  </a:t>
            </a:r>
          </a:p>
          <a:p>
            <a:r>
              <a:rPr lang="en-US" dirty="0"/>
              <a:t>Compare this to the PTO structure which has an easy plane due to 4 fold symmetry </a:t>
            </a:r>
            <a:r>
              <a:rPr lang="en-US" dirty="0">
                <a:sym typeface="Wingdings" pitchFamily="2" charset="2"/>
              </a:rPr>
              <a:t> easy axis now present due to crystal field distortions. We suscept that the d orbitals of the Fe ion are distorted in a way that is perpendicular to the x-y plane for  the Bi site. Hence, the spin will rotate to align with the Fe d-orbitals, which will maximize SOC and minimize its energy. The d orbitals are lying in plane due to crystal field distortion.  </a:t>
            </a:r>
            <a:endParaRPr lang="en-US" dirty="0"/>
          </a:p>
        </p:txBody>
      </p:sp>
      <p:sp>
        <p:nvSpPr>
          <p:cNvPr id="4" name="Slide Number Placeholder 3"/>
          <p:cNvSpPr>
            <a:spLocks noGrp="1"/>
          </p:cNvSpPr>
          <p:nvPr>
            <p:ph type="sldNum" sz="quarter" idx="5"/>
          </p:nvPr>
        </p:nvSpPr>
        <p:spPr/>
        <p:txBody>
          <a:bodyPr/>
          <a:lstStyle/>
          <a:p>
            <a:fld id="{0ABC40BB-56DA-9542-85B1-5D1C9C143658}" type="slidenum">
              <a:rPr lang="en-US" smtClean="0"/>
              <a:t>6</a:t>
            </a:fld>
            <a:endParaRPr lang="en-US"/>
          </a:p>
        </p:txBody>
      </p:sp>
    </p:spTree>
    <p:extLst>
      <p:ext uri="{BB962C8B-B14F-4D97-AF65-F5344CB8AC3E}">
        <p14:creationId xmlns:p14="http://schemas.microsoft.com/office/powerpoint/2010/main" val="3235597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3D plots. Arrows -&gt; axis. Crystal structure insets need axis labels. Consider orbital plots instead. </a:t>
            </a:r>
          </a:p>
          <a:p>
            <a:endParaRPr lang="en-US" dirty="0"/>
          </a:p>
          <a:p>
            <a:endParaRPr lang="en-US" dirty="0"/>
          </a:p>
          <a:p>
            <a:r>
              <a:rPr lang="en-US" dirty="0"/>
              <a:t>For the barrier phase, the local environment/crystal field is quite similar to P21ab. This time, the polarization is turned off and we’re assuming this structure is non-polar. </a:t>
            </a:r>
          </a:p>
        </p:txBody>
      </p:sp>
      <p:sp>
        <p:nvSpPr>
          <p:cNvPr id="4" name="Slide Number Placeholder 3"/>
          <p:cNvSpPr>
            <a:spLocks noGrp="1"/>
          </p:cNvSpPr>
          <p:nvPr>
            <p:ph type="sldNum" sz="quarter" idx="5"/>
          </p:nvPr>
        </p:nvSpPr>
        <p:spPr/>
        <p:txBody>
          <a:bodyPr/>
          <a:lstStyle/>
          <a:p>
            <a:fld id="{0ABC40BB-56DA-9542-85B1-5D1C9C143658}" type="slidenum">
              <a:rPr lang="en-US" smtClean="0"/>
              <a:t>7</a:t>
            </a:fld>
            <a:endParaRPr lang="en-US"/>
          </a:p>
        </p:txBody>
      </p:sp>
    </p:spTree>
    <p:extLst>
      <p:ext uri="{BB962C8B-B14F-4D97-AF65-F5344CB8AC3E}">
        <p14:creationId xmlns:p14="http://schemas.microsoft.com/office/powerpoint/2010/main" val="375047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top, we see the 1 step ferroelectric transition which is mediated by an external field and in the bottom we have the corresponding spin rotation.   </a:t>
            </a:r>
          </a:p>
        </p:txBody>
      </p:sp>
      <p:sp>
        <p:nvSpPr>
          <p:cNvPr id="4" name="Slide Number Placeholder 3"/>
          <p:cNvSpPr>
            <a:spLocks noGrp="1"/>
          </p:cNvSpPr>
          <p:nvPr>
            <p:ph type="sldNum" sz="quarter" idx="5"/>
          </p:nvPr>
        </p:nvSpPr>
        <p:spPr/>
        <p:txBody>
          <a:bodyPr/>
          <a:lstStyle/>
          <a:p>
            <a:fld id="{0ABC40BB-56DA-9542-85B1-5D1C9C143658}" type="slidenum">
              <a:rPr lang="en-US" smtClean="0"/>
              <a:t>8</a:t>
            </a:fld>
            <a:endParaRPr lang="en-US"/>
          </a:p>
        </p:txBody>
      </p:sp>
    </p:spTree>
    <p:extLst>
      <p:ext uri="{BB962C8B-B14F-4D97-AF65-F5344CB8AC3E}">
        <p14:creationId xmlns:p14="http://schemas.microsoft.com/office/powerpoint/2010/main" val="2687250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W, the spin axis and the polar axis are always parallel? What happens in the intermediate?</a:t>
            </a:r>
          </a:p>
          <a:p>
            <a:endParaRPr lang="en-US" dirty="0"/>
          </a:p>
        </p:txBody>
      </p:sp>
      <p:sp>
        <p:nvSpPr>
          <p:cNvPr id="4" name="Slide Number Placeholder 3"/>
          <p:cNvSpPr>
            <a:spLocks noGrp="1"/>
          </p:cNvSpPr>
          <p:nvPr>
            <p:ph type="sldNum" sz="quarter" idx="5"/>
          </p:nvPr>
        </p:nvSpPr>
        <p:spPr/>
        <p:txBody>
          <a:bodyPr/>
          <a:lstStyle/>
          <a:p>
            <a:fld id="{0ABC40BB-56DA-9542-85B1-5D1C9C143658}" type="slidenum">
              <a:rPr lang="en-US" smtClean="0"/>
              <a:t>9</a:t>
            </a:fld>
            <a:endParaRPr lang="en-US"/>
          </a:p>
        </p:txBody>
      </p:sp>
    </p:spTree>
    <p:extLst>
      <p:ext uri="{BB962C8B-B14F-4D97-AF65-F5344CB8AC3E}">
        <p14:creationId xmlns:p14="http://schemas.microsoft.com/office/powerpoint/2010/main" val="286655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FA3B3-EB7E-164B-A249-6AD6057F9F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890674-A228-4345-A93A-0BE846ADC8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9">
            <a:extLst>
              <a:ext uri="{FF2B5EF4-FFF2-40B4-BE49-F238E27FC236}">
                <a16:creationId xmlns:a16="http://schemas.microsoft.com/office/drawing/2014/main" id="{F8EAFC67-09A5-5943-AFF6-60001B7F82B6}"/>
              </a:ext>
            </a:extLst>
          </p:cNvPr>
          <p:cNvSpPr>
            <a:spLocks noGrp="1"/>
          </p:cNvSpPr>
          <p:nvPr>
            <p:ph type="dt" sz="half" idx="10"/>
          </p:nvPr>
        </p:nvSpPr>
        <p:spPr/>
        <p:txBody>
          <a:bodyPr/>
          <a:lstStyle/>
          <a:p>
            <a:fld id="{89142FDA-4F8F-DD47-9A5C-5025A9E90B26}" type="datetime1">
              <a:rPr lang="en-US" smtClean="0"/>
              <a:t>3/12/21</a:t>
            </a:fld>
            <a:endParaRPr lang="en-US"/>
          </a:p>
        </p:txBody>
      </p:sp>
      <p:sp>
        <p:nvSpPr>
          <p:cNvPr id="11" name="Footer Placeholder 10">
            <a:extLst>
              <a:ext uri="{FF2B5EF4-FFF2-40B4-BE49-F238E27FC236}">
                <a16:creationId xmlns:a16="http://schemas.microsoft.com/office/drawing/2014/main" id="{80ECC0D3-C3DC-8A4B-B56C-991ADF894EE3}"/>
              </a:ext>
            </a:extLst>
          </p:cNvPr>
          <p:cNvSpPr>
            <a:spLocks noGrp="1"/>
          </p:cNvSpPr>
          <p:nvPr>
            <p:ph type="ftr" sz="quarter" idx="11"/>
          </p:nvPr>
        </p:nvSpPr>
        <p:spPr/>
        <p:txBody>
          <a:bodyPr/>
          <a:lstStyle/>
          <a:p>
            <a:r>
              <a:rPr lang="en-US"/>
              <a:t>Nima Leclerc, nleclerc@seas.upenn.edu</a:t>
            </a:r>
          </a:p>
        </p:txBody>
      </p:sp>
      <p:sp>
        <p:nvSpPr>
          <p:cNvPr id="12" name="Slide Number Placeholder 11">
            <a:extLst>
              <a:ext uri="{FF2B5EF4-FFF2-40B4-BE49-F238E27FC236}">
                <a16:creationId xmlns:a16="http://schemas.microsoft.com/office/drawing/2014/main" id="{E3279F31-6DEF-1546-BE46-60C61144853E}"/>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135045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D422F-41F6-6F4F-86E6-3CFCBF7F4E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AE9D35-794F-C544-9D51-BEEB75FAA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F5290-17E4-B54F-BADD-EB5C54053231}"/>
              </a:ext>
            </a:extLst>
          </p:cNvPr>
          <p:cNvSpPr>
            <a:spLocks noGrp="1"/>
          </p:cNvSpPr>
          <p:nvPr>
            <p:ph type="dt" sz="half" idx="10"/>
          </p:nvPr>
        </p:nvSpPr>
        <p:spPr/>
        <p:txBody>
          <a:bodyPr/>
          <a:lstStyle/>
          <a:p>
            <a:fld id="{254042CE-A946-E24D-A142-ECB3924839D5}" type="datetime1">
              <a:rPr lang="en-US" smtClean="0"/>
              <a:t>3/12/21</a:t>
            </a:fld>
            <a:endParaRPr lang="en-US"/>
          </a:p>
        </p:txBody>
      </p:sp>
      <p:sp>
        <p:nvSpPr>
          <p:cNvPr id="5" name="Footer Placeholder 4">
            <a:extLst>
              <a:ext uri="{FF2B5EF4-FFF2-40B4-BE49-F238E27FC236}">
                <a16:creationId xmlns:a16="http://schemas.microsoft.com/office/drawing/2014/main" id="{9EAFA66F-0E67-284A-A8E9-49E6860A9580}"/>
              </a:ext>
            </a:extLst>
          </p:cNvPr>
          <p:cNvSpPr>
            <a:spLocks noGrp="1"/>
          </p:cNvSpPr>
          <p:nvPr>
            <p:ph type="ftr" sz="quarter" idx="11"/>
          </p:nvPr>
        </p:nvSpPr>
        <p:spPr/>
        <p:txBody>
          <a:bodyPr/>
          <a:lstStyle/>
          <a:p>
            <a:r>
              <a:rPr lang="en-US"/>
              <a:t>Nima Leclerc, nleclerc@seas.upenn.edu</a:t>
            </a:r>
          </a:p>
        </p:txBody>
      </p:sp>
      <p:sp>
        <p:nvSpPr>
          <p:cNvPr id="6" name="Slide Number Placeholder 5">
            <a:extLst>
              <a:ext uri="{FF2B5EF4-FFF2-40B4-BE49-F238E27FC236}">
                <a16:creationId xmlns:a16="http://schemas.microsoft.com/office/drawing/2014/main" id="{459FD0A0-50E9-8141-9938-6E9EA35281C6}"/>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53947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47681-19DE-5045-86C7-200B2B839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A6F926-F0DA-0942-816D-0274A56FBF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E3003-E9C4-8D44-A885-18E448AE51B2}"/>
              </a:ext>
            </a:extLst>
          </p:cNvPr>
          <p:cNvSpPr>
            <a:spLocks noGrp="1"/>
          </p:cNvSpPr>
          <p:nvPr>
            <p:ph type="dt" sz="half" idx="10"/>
          </p:nvPr>
        </p:nvSpPr>
        <p:spPr/>
        <p:txBody>
          <a:bodyPr/>
          <a:lstStyle/>
          <a:p>
            <a:fld id="{3AFC0448-F3DF-354C-9CB6-5611428CDE5F}" type="datetime1">
              <a:rPr lang="en-US" smtClean="0"/>
              <a:t>3/12/21</a:t>
            </a:fld>
            <a:endParaRPr lang="en-US"/>
          </a:p>
        </p:txBody>
      </p:sp>
      <p:sp>
        <p:nvSpPr>
          <p:cNvPr id="5" name="Footer Placeholder 4">
            <a:extLst>
              <a:ext uri="{FF2B5EF4-FFF2-40B4-BE49-F238E27FC236}">
                <a16:creationId xmlns:a16="http://schemas.microsoft.com/office/drawing/2014/main" id="{4CC57F1D-6874-834D-9C8C-A9952AEBA940}"/>
              </a:ext>
            </a:extLst>
          </p:cNvPr>
          <p:cNvSpPr>
            <a:spLocks noGrp="1"/>
          </p:cNvSpPr>
          <p:nvPr>
            <p:ph type="ftr" sz="quarter" idx="11"/>
          </p:nvPr>
        </p:nvSpPr>
        <p:spPr/>
        <p:txBody>
          <a:bodyPr/>
          <a:lstStyle/>
          <a:p>
            <a:r>
              <a:rPr lang="en-US"/>
              <a:t>Nima Leclerc, nleclerc@seas.upenn.edu</a:t>
            </a:r>
          </a:p>
        </p:txBody>
      </p:sp>
      <p:sp>
        <p:nvSpPr>
          <p:cNvPr id="6" name="Slide Number Placeholder 5">
            <a:extLst>
              <a:ext uri="{FF2B5EF4-FFF2-40B4-BE49-F238E27FC236}">
                <a16:creationId xmlns:a16="http://schemas.microsoft.com/office/drawing/2014/main" id="{95ECE9C6-6E54-6241-A89A-4D2859309E6F}"/>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884063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D82C-C5F9-BB4C-B7BB-4A6F8C8827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EEF23-8932-5C47-99EC-4221C5D9C8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BAE488-08C7-6947-9149-DD2BB2CE00AF}"/>
              </a:ext>
            </a:extLst>
          </p:cNvPr>
          <p:cNvSpPr>
            <a:spLocks noGrp="1"/>
          </p:cNvSpPr>
          <p:nvPr>
            <p:ph type="dt" sz="half" idx="10"/>
          </p:nvPr>
        </p:nvSpPr>
        <p:spPr/>
        <p:txBody>
          <a:bodyPr/>
          <a:lstStyle/>
          <a:p>
            <a:fld id="{8E60E66F-B743-6149-8AA1-FA9F9B251B58}" type="datetime1">
              <a:rPr lang="en-US" smtClean="0"/>
              <a:t>3/12/21</a:t>
            </a:fld>
            <a:endParaRPr lang="en-US"/>
          </a:p>
        </p:txBody>
      </p:sp>
      <p:sp>
        <p:nvSpPr>
          <p:cNvPr id="5" name="Footer Placeholder 4">
            <a:extLst>
              <a:ext uri="{FF2B5EF4-FFF2-40B4-BE49-F238E27FC236}">
                <a16:creationId xmlns:a16="http://schemas.microsoft.com/office/drawing/2014/main" id="{FD4E4B8B-DC31-9F44-B461-94A84FCC3632}"/>
              </a:ext>
            </a:extLst>
          </p:cNvPr>
          <p:cNvSpPr>
            <a:spLocks noGrp="1"/>
          </p:cNvSpPr>
          <p:nvPr>
            <p:ph type="ftr" sz="quarter" idx="11"/>
          </p:nvPr>
        </p:nvSpPr>
        <p:spPr/>
        <p:txBody>
          <a:bodyPr/>
          <a:lstStyle/>
          <a:p>
            <a:r>
              <a:rPr lang="en-US"/>
              <a:t>Nima Leclerc, nleclerc@seas.upenn.edu</a:t>
            </a:r>
          </a:p>
        </p:txBody>
      </p:sp>
      <p:sp>
        <p:nvSpPr>
          <p:cNvPr id="6" name="Slide Number Placeholder 5">
            <a:extLst>
              <a:ext uri="{FF2B5EF4-FFF2-40B4-BE49-F238E27FC236}">
                <a16:creationId xmlns:a16="http://schemas.microsoft.com/office/drawing/2014/main" id="{4F4FC1DA-2E36-B048-AFBC-82592FED1106}"/>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2568031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F5CC-1616-974F-AB3B-10206F2E0D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1823F2-56D8-9448-B842-434B4E485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420263-BB28-674E-9C07-08EC7E9B0FB8}"/>
              </a:ext>
            </a:extLst>
          </p:cNvPr>
          <p:cNvSpPr>
            <a:spLocks noGrp="1"/>
          </p:cNvSpPr>
          <p:nvPr>
            <p:ph type="dt" sz="half" idx="10"/>
          </p:nvPr>
        </p:nvSpPr>
        <p:spPr/>
        <p:txBody>
          <a:bodyPr/>
          <a:lstStyle/>
          <a:p>
            <a:fld id="{FE8030EC-F7CF-F74D-AAC9-8EAA3C4C1A46}" type="datetime1">
              <a:rPr lang="en-US" smtClean="0"/>
              <a:t>3/12/21</a:t>
            </a:fld>
            <a:endParaRPr lang="en-US"/>
          </a:p>
        </p:txBody>
      </p:sp>
      <p:sp>
        <p:nvSpPr>
          <p:cNvPr id="5" name="Footer Placeholder 4">
            <a:extLst>
              <a:ext uri="{FF2B5EF4-FFF2-40B4-BE49-F238E27FC236}">
                <a16:creationId xmlns:a16="http://schemas.microsoft.com/office/drawing/2014/main" id="{259CBF2D-B351-BC43-8E4D-7A54FA47CD79}"/>
              </a:ext>
            </a:extLst>
          </p:cNvPr>
          <p:cNvSpPr>
            <a:spLocks noGrp="1"/>
          </p:cNvSpPr>
          <p:nvPr>
            <p:ph type="ftr" sz="quarter" idx="11"/>
          </p:nvPr>
        </p:nvSpPr>
        <p:spPr/>
        <p:txBody>
          <a:bodyPr/>
          <a:lstStyle/>
          <a:p>
            <a:r>
              <a:rPr lang="en-US"/>
              <a:t>Nima Leclerc, nleclerc@seas.upenn.edu</a:t>
            </a:r>
          </a:p>
        </p:txBody>
      </p:sp>
      <p:sp>
        <p:nvSpPr>
          <p:cNvPr id="6" name="Slide Number Placeholder 5">
            <a:extLst>
              <a:ext uri="{FF2B5EF4-FFF2-40B4-BE49-F238E27FC236}">
                <a16:creationId xmlns:a16="http://schemas.microsoft.com/office/drawing/2014/main" id="{01452412-8F35-E045-A0E6-7BA3C3F5EACF}"/>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409382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FFC4-9A6D-914F-A4F3-E1BFEDAAD8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854883-4D99-D649-B1DA-99F6A93849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6CE532-29D8-B24C-8DCC-884D529A12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4392B-A11D-DA4E-90B6-31FCDB9E29A5}"/>
              </a:ext>
            </a:extLst>
          </p:cNvPr>
          <p:cNvSpPr>
            <a:spLocks noGrp="1"/>
          </p:cNvSpPr>
          <p:nvPr>
            <p:ph type="dt" sz="half" idx="10"/>
          </p:nvPr>
        </p:nvSpPr>
        <p:spPr/>
        <p:txBody>
          <a:bodyPr/>
          <a:lstStyle/>
          <a:p>
            <a:fld id="{463FAD08-5AAC-894E-BD0D-9DDEC32E6B02}" type="datetime1">
              <a:rPr lang="en-US" smtClean="0"/>
              <a:t>3/12/21</a:t>
            </a:fld>
            <a:endParaRPr lang="en-US"/>
          </a:p>
        </p:txBody>
      </p:sp>
      <p:sp>
        <p:nvSpPr>
          <p:cNvPr id="6" name="Footer Placeholder 5">
            <a:extLst>
              <a:ext uri="{FF2B5EF4-FFF2-40B4-BE49-F238E27FC236}">
                <a16:creationId xmlns:a16="http://schemas.microsoft.com/office/drawing/2014/main" id="{9B5FA062-C815-0C4C-B73F-E5D6A5E72A43}"/>
              </a:ext>
            </a:extLst>
          </p:cNvPr>
          <p:cNvSpPr>
            <a:spLocks noGrp="1"/>
          </p:cNvSpPr>
          <p:nvPr>
            <p:ph type="ftr" sz="quarter" idx="11"/>
          </p:nvPr>
        </p:nvSpPr>
        <p:spPr/>
        <p:txBody>
          <a:bodyPr/>
          <a:lstStyle/>
          <a:p>
            <a:r>
              <a:rPr lang="en-US"/>
              <a:t>Nima Leclerc, nleclerc@seas.upenn.edu</a:t>
            </a:r>
          </a:p>
        </p:txBody>
      </p:sp>
      <p:sp>
        <p:nvSpPr>
          <p:cNvPr id="7" name="Slide Number Placeholder 6">
            <a:extLst>
              <a:ext uri="{FF2B5EF4-FFF2-40B4-BE49-F238E27FC236}">
                <a16:creationId xmlns:a16="http://schemas.microsoft.com/office/drawing/2014/main" id="{F2DEB729-78A3-9C40-B4D0-42C067971C2C}"/>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215940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D2D7-A137-2D4C-8397-448FC57AAC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252D15-105D-5046-8319-8E6DE6D7D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852E3E-E7A3-D449-88BA-36D264DFFA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A0175D-46ED-E84A-94AA-9E74259228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E2988F-A5E0-B740-8723-4658109315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33E444-81A1-724E-82D2-C0C3942E9E95}"/>
              </a:ext>
            </a:extLst>
          </p:cNvPr>
          <p:cNvSpPr>
            <a:spLocks noGrp="1"/>
          </p:cNvSpPr>
          <p:nvPr>
            <p:ph type="dt" sz="half" idx="10"/>
          </p:nvPr>
        </p:nvSpPr>
        <p:spPr/>
        <p:txBody>
          <a:bodyPr/>
          <a:lstStyle/>
          <a:p>
            <a:fld id="{B9D8AF43-5EA6-1342-9072-E598C66C1D7E}" type="datetime1">
              <a:rPr lang="en-US" smtClean="0"/>
              <a:t>3/12/21</a:t>
            </a:fld>
            <a:endParaRPr lang="en-US"/>
          </a:p>
        </p:txBody>
      </p:sp>
      <p:sp>
        <p:nvSpPr>
          <p:cNvPr id="8" name="Footer Placeholder 7">
            <a:extLst>
              <a:ext uri="{FF2B5EF4-FFF2-40B4-BE49-F238E27FC236}">
                <a16:creationId xmlns:a16="http://schemas.microsoft.com/office/drawing/2014/main" id="{0CC9BEE6-EC98-7247-9F3F-E967AB4B01CF}"/>
              </a:ext>
            </a:extLst>
          </p:cNvPr>
          <p:cNvSpPr>
            <a:spLocks noGrp="1"/>
          </p:cNvSpPr>
          <p:nvPr>
            <p:ph type="ftr" sz="quarter" idx="11"/>
          </p:nvPr>
        </p:nvSpPr>
        <p:spPr/>
        <p:txBody>
          <a:bodyPr/>
          <a:lstStyle/>
          <a:p>
            <a:r>
              <a:rPr lang="en-US"/>
              <a:t>Nima Leclerc, nleclerc@seas.upenn.edu</a:t>
            </a:r>
          </a:p>
        </p:txBody>
      </p:sp>
      <p:sp>
        <p:nvSpPr>
          <p:cNvPr id="9" name="Slide Number Placeholder 8">
            <a:extLst>
              <a:ext uri="{FF2B5EF4-FFF2-40B4-BE49-F238E27FC236}">
                <a16:creationId xmlns:a16="http://schemas.microsoft.com/office/drawing/2014/main" id="{B23DE57C-B6E8-DE49-B75D-33DE947CBFC5}"/>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275637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31E4-7C89-3944-9A82-3F98CD153D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8BFCE3-B02C-824A-9C6C-987431216A0D}"/>
              </a:ext>
            </a:extLst>
          </p:cNvPr>
          <p:cNvSpPr>
            <a:spLocks noGrp="1"/>
          </p:cNvSpPr>
          <p:nvPr>
            <p:ph type="dt" sz="half" idx="10"/>
          </p:nvPr>
        </p:nvSpPr>
        <p:spPr/>
        <p:txBody>
          <a:bodyPr/>
          <a:lstStyle/>
          <a:p>
            <a:fld id="{ABBD6387-C0C1-D742-B78B-65946911EEFC}" type="datetime1">
              <a:rPr lang="en-US" smtClean="0"/>
              <a:t>3/12/21</a:t>
            </a:fld>
            <a:endParaRPr lang="en-US"/>
          </a:p>
        </p:txBody>
      </p:sp>
      <p:sp>
        <p:nvSpPr>
          <p:cNvPr id="4" name="Footer Placeholder 3">
            <a:extLst>
              <a:ext uri="{FF2B5EF4-FFF2-40B4-BE49-F238E27FC236}">
                <a16:creationId xmlns:a16="http://schemas.microsoft.com/office/drawing/2014/main" id="{3E0AD332-6C1D-9C4A-916C-E9367177D4E5}"/>
              </a:ext>
            </a:extLst>
          </p:cNvPr>
          <p:cNvSpPr>
            <a:spLocks noGrp="1"/>
          </p:cNvSpPr>
          <p:nvPr>
            <p:ph type="ftr" sz="quarter" idx="11"/>
          </p:nvPr>
        </p:nvSpPr>
        <p:spPr/>
        <p:txBody>
          <a:bodyPr/>
          <a:lstStyle/>
          <a:p>
            <a:r>
              <a:rPr lang="en-US"/>
              <a:t>Nima Leclerc, nleclerc@seas.upenn.edu</a:t>
            </a:r>
          </a:p>
        </p:txBody>
      </p:sp>
      <p:sp>
        <p:nvSpPr>
          <p:cNvPr id="5" name="Slide Number Placeholder 4">
            <a:extLst>
              <a:ext uri="{FF2B5EF4-FFF2-40B4-BE49-F238E27FC236}">
                <a16:creationId xmlns:a16="http://schemas.microsoft.com/office/drawing/2014/main" id="{0976FEA3-E78E-B547-A731-9709881BED1A}"/>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239082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3BD14-F126-774C-A0C8-0BF8BBCE2521}"/>
              </a:ext>
            </a:extLst>
          </p:cNvPr>
          <p:cNvSpPr>
            <a:spLocks noGrp="1"/>
          </p:cNvSpPr>
          <p:nvPr>
            <p:ph type="dt" sz="half" idx="10"/>
          </p:nvPr>
        </p:nvSpPr>
        <p:spPr/>
        <p:txBody>
          <a:bodyPr/>
          <a:lstStyle/>
          <a:p>
            <a:fld id="{3B9E11E3-B8DC-D042-A3D2-97E93BC92DBF}" type="datetime1">
              <a:rPr lang="en-US" smtClean="0"/>
              <a:t>3/12/21</a:t>
            </a:fld>
            <a:endParaRPr lang="en-US"/>
          </a:p>
        </p:txBody>
      </p:sp>
      <p:sp>
        <p:nvSpPr>
          <p:cNvPr id="3" name="Footer Placeholder 2">
            <a:extLst>
              <a:ext uri="{FF2B5EF4-FFF2-40B4-BE49-F238E27FC236}">
                <a16:creationId xmlns:a16="http://schemas.microsoft.com/office/drawing/2014/main" id="{18E14BAD-D435-374B-85A4-DD2426830829}"/>
              </a:ext>
            </a:extLst>
          </p:cNvPr>
          <p:cNvSpPr>
            <a:spLocks noGrp="1"/>
          </p:cNvSpPr>
          <p:nvPr>
            <p:ph type="ftr" sz="quarter" idx="11"/>
          </p:nvPr>
        </p:nvSpPr>
        <p:spPr/>
        <p:txBody>
          <a:bodyPr/>
          <a:lstStyle/>
          <a:p>
            <a:r>
              <a:rPr lang="en-US"/>
              <a:t>Nima Leclerc, nleclerc@seas.upenn.edu</a:t>
            </a:r>
          </a:p>
        </p:txBody>
      </p:sp>
      <p:sp>
        <p:nvSpPr>
          <p:cNvPr id="4" name="Slide Number Placeholder 3">
            <a:extLst>
              <a:ext uri="{FF2B5EF4-FFF2-40B4-BE49-F238E27FC236}">
                <a16:creationId xmlns:a16="http://schemas.microsoft.com/office/drawing/2014/main" id="{32BA62C8-2607-CF42-A712-EF7E8401E4C6}"/>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21525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828D5-6619-EA4A-9611-74C9B2B25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0D23FB-3DF0-914B-9D25-BC0F31865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21C650-8930-E34F-BFD1-6BD8BF609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36EA26-90CF-7C43-AA41-8643934D882C}"/>
              </a:ext>
            </a:extLst>
          </p:cNvPr>
          <p:cNvSpPr>
            <a:spLocks noGrp="1"/>
          </p:cNvSpPr>
          <p:nvPr>
            <p:ph type="dt" sz="half" idx="10"/>
          </p:nvPr>
        </p:nvSpPr>
        <p:spPr/>
        <p:txBody>
          <a:bodyPr/>
          <a:lstStyle/>
          <a:p>
            <a:fld id="{7EC536D5-587E-0247-AD1F-6D13E8DB3725}" type="datetime1">
              <a:rPr lang="en-US" smtClean="0"/>
              <a:t>3/12/21</a:t>
            </a:fld>
            <a:endParaRPr lang="en-US"/>
          </a:p>
        </p:txBody>
      </p:sp>
      <p:sp>
        <p:nvSpPr>
          <p:cNvPr id="6" name="Footer Placeholder 5">
            <a:extLst>
              <a:ext uri="{FF2B5EF4-FFF2-40B4-BE49-F238E27FC236}">
                <a16:creationId xmlns:a16="http://schemas.microsoft.com/office/drawing/2014/main" id="{1EA1326D-1F08-F14B-83B4-7BFE8BEB3F88}"/>
              </a:ext>
            </a:extLst>
          </p:cNvPr>
          <p:cNvSpPr>
            <a:spLocks noGrp="1"/>
          </p:cNvSpPr>
          <p:nvPr>
            <p:ph type="ftr" sz="quarter" idx="11"/>
          </p:nvPr>
        </p:nvSpPr>
        <p:spPr/>
        <p:txBody>
          <a:bodyPr/>
          <a:lstStyle/>
          <a:p>
            <a:r>
              <a:rPr lang="en-US"/>
              <a:t>Nima Leclerc, nleclerc@seas.upenn.edu</a:t>
            </a:r>
          </a:p>
        </p:txBody>
      </p:sp>
      <p:sp>
        <p:nvSpPr>
          <p:cNvPr id="7" name="Slide Number Placeholder 6">
            <a:extLst>
              <a:ext uri="{FF2B5EF4-FFF2-40B4-BE49-F238E27FC236}">
                <a16:creationId xmlns:a16="http://schemas.microsoft.com/office/drawing/2014/main" id="{6B4030AC-D1B6-D040-BAA3-298362848046}"/>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3939807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1D83-AA28-9D4B-A7FB-790278271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9D2164-0042-F349-87B4-34D65D93D8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77B8DB-E940-8B4B-BB55-902380026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74BD4-2D09-264C-AB2C-DEA14C192CE8}"/>
              </a:ext>
            </a:extLst>
          </p:cNvPr>
          <p:cNvSpPr>
            <a:spLocks noGrp="1"/>
          </p:cNvSpPr>
          <p:nvPr>
            <p:ph type="dt" sz="half" idx="10"/>
          </p:nvPr>
        </p:nvSpPr>
        <p:spPr/>
        <p:txBody>
          <a:bodyPr/>
          <a:lstStyle/>
          <a:p>
            <a:fld id="{D7B8F094-5C13-944F-8FFB-96852EA77312}" type="datetime1">
              <a:rPr lang="en-US" smtClean="0"/>
              <a:t>3/12/21</a:t>
            </a:fld>
            <a:endParaRPr lang="en-US"/>
          </a:p>
        </p:txBody>
      </p:sp>
      <p:sp>
        <p:nvSpPr>
          <p:cNvPr id="6" name="Footer Placeholder 5">
            <a:extLst>
              <a:ext uri="{FF2B5EF4-FFF2-40B4-BE49-F238E27FC236}">
                <a16:creationId xmlns:a16="http://schemas.microsoft.com/office/drawing/2014/main" id="{B078B28D-C42E-6D47-A02D-34DC81132F84}"/>
              </a:ext>
            </a:extLst>
          </p:cNvPr>
          <p:cNvSpPr>
            <a:spLocks noGrp="1"/>
          </p:cNvSpPr>
          <p:nvPr>
            <p:ph type="ftr" sz="quarter" idx="11"/>
          </p:nvPr>
        </p:nvSpPr>
        <p:spPr/>
        <p:txBody>
          <a:bodyPr/>
          <a:lstStyle/>
          <a:p>
            <a:r>
              <a:rPr lang="en-US"/>
              <a:t>Nima Leclerc, nleclerc@seas.upenn.edu</a:t>
            </a:r>
          </a:p>
        </p:txBody>
      </p:sp>
      <p:sp>
        <p:nvSpPr>
          <p:cNvPr id="7" name="Slide Number Placeholder 6">
            <a:extLst>
              <a:ext uri="{FF2B5EF4-FFF2-40B4-BE49-F238E27FC236}">
                <a16:creationId xmlns:a16="http://schemas.microsoft.com/office/drawing/2014/main" id="{CF4EA2A5-0DAA-3841-8F1D-CAEB5D0D8A1F}"/>
              </a:ext>
            </a:extLst>
          </p:cNvPr>
          <p:cNvSpPr>
            <a:spLocks noGrp="1"/>
          </p:cNvSpPr>
          <p:nvPr>
            <p:ph type="sldNum" sz="quarter" idx="12"/>
          </p:nvPr>
        </p:nvSpPr>
        <p:spPr/>
        <p:txBody>
          <a:bodyPr/>
          <a:lstStyle/>
          <a:p>
            <a:fld id="{BC8B4251-9EDA-3740-BAD3-BDF8FE7B2E62}" type="slidenum">
              <a:rPr lang="en-US" smtClean="0"/>
              <a:t>‹#›</a:t>
            </a:fld>
            <a:endParaRPr lang="en-US"/>
          </a:p>
        </p:txBody>
      </p:sp>
    </p:spTree>
    <p:extLst>
      <p:ext uri="{BB962C8B-B14F-4D97-AF65-F5344CB8AC3E}">
        <p14:creationId xmlns:p14="http://schemas.microsoft.com/office/powerpoint/2010/main" val="4243817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D9BA3-847F-8C4D-9607-5577334747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962F43-4E02-A94A-8D97-1EA91CB08E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ED6C0D-0F75-3047-B450-882835620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1A590F-797C-B544-BDE0-7F801C9518FA}" type="datetime1">
              <a:rPr lang="en-US" smtClean="0"/>
              <a:t>3/12/21</a:t>
            </a:fld>
            <a:endParaRPr lang="en-US"/>
          </a:p>
        </p:txBody>
      </p:sp>
      <p:sp>
        <p:nvSpPr>
          <p:cNvPr id="5" name="Footer Placeholder 4">
            <a:extLst>
              <a:ext uri="{FF2B5EF4-FFF2-40B4-BE49-F238E27FC236}">
                <a16:creationId xmlns:a16="http://schemas.microsoft.com/office/drawing/2014/main" id="{9EFA2E18-A176-6840-9CF3-5D22521C14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Nima Leclerc, nleclerc@seas.upenn.edu</a:t>
            </a:r>
          </a:p>
        </p:txBody>
      </p:sp>
      <p:sp>
        <p:nvSpPr>
          <p:cNvPr id="6" name="Slide Number Placeholder 5">
            <a:extLst>
              <a:ext uri="{FF2B5EF4-FFF2-40B4-BE49-F238E27FC236}">
                <a16:creationId xmlns:a16="http://schemas.microsoft.com/office/drawing/2014/main" id="{35627922-E654-4C44-94E7-BA8AB12336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B4251-9EDA-3740-BAD3-BDF8FE7B2E62}" type="slidenum">
              <a:rPr lang="en-US" smtClean="0"/>
              <a:t>‹#›</a:t>
            </a:fld>
            <a:endParaRPr lang="en-US"/>
          </a:p>
        </p:txBody>
      </p:sp>
    </p:spTree>
    <p:extLst>
      <p:ext uri="{BB962C8B-B14F-4D97-AF65-F5344CB8AC3E}">
        <p14:creationId xmlns:p14="http://schemas.microsoft.com/office/powerpoint/2010/main" val="172741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leclerc@seas.upen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emf"/><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emf"/><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1AD3-39CB-F441-B8E8-682E3F83A61C}"/>
              </a:ext>
            </a:extLst>
          </p:cNvPr>
          <p:cNvSpPr>
            <a:spLocks noGrp="1"/>
          </p:cNvSpPr>
          <p:nvPr>
            <p:ph type="ctrTitle"/>
          </p:nvPr>
        </p:nvSpPr>
        <p:spPr>
          <a:xfrm>
            <a:off x="-723900" y="656680"/>
            <a:ext cx="13868400" cy="2387600"/>
          </a:xfrm>
        </p:spPr>
        <p:txBody>
          <a:bodyPr>
            <a:normAutofit/>
          </a:bodyPr>
          <a:lstStyle/>
          <a:p>
            <a:br>
              <a:rPr lang="en-US" sz="3200" b="1" dirty="0"/>
            </a:br>
            <a:r>
              <a:rPr lang="en-US" sz="3600" b="1" dirty="0"/>
              <a:t>Electric field control of single spins in oxide ferroelectrics</a:t>
            </a:r>
            <a:endParaRPr lang="en-US" sz="3200" b="1" dirty="0"/>
          </a:p>
        </p:txBody>
      </p:sp>
      <p:sp>
        <p:nvSpPr>
          <p:cNvPr id="3" name="Subtitle 2">
            <a:extLst>
              <a:ext uri="{FF2B5EF4-FFF2-40B4-BE49-F238E27FC236}">
                <a16:creationId xmlns:a16="http://schemas.microsoft.com/office/drawing/2014/main" id="{886FDADE-7591-4646-8241-79B45BA636F1}"/>
              </a:ext>
            </a:extLst>
          </p:cNvPr>
          <p:cNvSpPr>
            <a:spLocks noGrp="1"/>
          </p:cNvSpPr>
          <p:nvPr>
            <p:ph type="subTitle" idx="1"/>
          </p:nvPr>
        </p:nvSpPr>
        <p:spPr>
          <a:xfrm>
            <a:off x="73169" y="3495544"/>
            <a:ext cx="12274261" cy="1655762"/>
          </a:xfrm>
        </p:spPr>
        <p:txBody>
          <a:bodyPr>
            <a:normAutofit fontScale="25000" lnSpcReduction="20000"/>
          </a:bodyPr>
          <a:lstStyle/>
          <a:p>
            <a:r>
              <a:rPr lang="en-US" sz="9600" dirty="0" err="1"/>
              <a:t>Nima</a:t>
            </a:r>
            <a:r>
              <a:rPr lang="en-US" sz="9600" dirty="0"/>
              <a:t> Leclerc</a:t>
            </a:r>
            <a:r>
              <a:rPr lang="en-US" sz="9600" baseline="30000" dirty="0"/>
              <a:t>1,2,3 </a:t>
            </a:r>
            <a:r>
              <a:rPr lang="en-US" sz="9600" dirty="0"/>
              <a:t>, Katherine Inzani</a:t>
            </a:r>
            <a:r>
              <a:rPr lang="en-US" sz="9600" baseline="30000" dirty="0"/>
              <a:t>2,3</a:t>
            </a:r>
            <a:r>
              <a:rPr lang="en-US" sz="9600" dirty="0"/>
              <a:t>, </a:t>
            </a:r>
            <a:r>
              <a:rPr lang="en-US" sz="9600" dirty="0" err="1"/>
              <a:t>Nabaraj</a:t>
            </a:r>
            <a:r>
              <a:rPr lang="en-US" sz="9600" dirty="0"/>
              <a:t> Pokhrel</a:t>
            </a:r>
            <a:r>
              <a:rPr lang="en-US" sz="9600" baseline="30000" dirty="0"/>
              <a:t>4</a:t>
            </a:r>
            <a:r>
              <a:rPr lang="en-US" sz="9600" dirty="0"/>
              <a:t>, Elizabeth Nowadnick</a:t>
            </a:r>
            <a:r>
              <a:rPr lang="en-US" sz="9600" baseline="30000" dirty="0"/>
              <a:t>4</a:t>
            </a:r>
            <a:r>
              <a:rPr lang="en-US" sz="9600" dirty="0"/>
              <a:t> and </a:t>
            </a:r>
            <a:r>
              <a:rPr lang="en-US" sz="9600" dirty="0" err="1"/>
              <a:t>Sinéad</a:t>
            </a:r>
            <a:r>
              <a:rPr lang="en-US" sz="9600" baseline="30000" dirty="0"/>
              <a:t> </a:t>
            </a:r>
            <a:r>
              <a:rPr lang="en-US" sz="9600" dirty="0"/>
              <a:t>Griffin</a:t>
            </a:r>
            <a:r>
              <a:rPr lang="en-US" sz="9600" baseline="30000" dirty="0"/>
              <a:t>2,3 </a:t>
            </a:r>
          </a:p>
          <a:p>
            <a:r>
              <a:rPr lang="en-US" sz="9600" dirty="0"/>
              <a:t>APS March Meeting 2021</a:t>
            </a:r>
          </a:p>
          <a:p>
            <a:r>
              <a:rPr lang="en-US" sz="9600" baseline="30000" dirty="0"/>
              <a:t>1 </a:t>
            </a:r>
            <a:r>
              <a:rPr lang="en-US" sz="9600" dirty="0"/>
              <a:t>School of Engineering and Applied Science, University of Pennsylvania, Philadelphia, PA   </a:t>
            </a:r>
          </a:p>
          <a:p>
            <a:r>
              <a:rPr lang="en-US" sz="9600" baseline="30000" dirty="0"/>
              <a:t>2</a:t>
            </a:r>
            <a:r>
              <a:rPr lang="en-US" sz="9600" dirty="0"/>
              <a:t>Materials Sciences Division, LBNL, Berkeley, CA</a:t>
            </a:r>
          </a:p>
          <a:p>
            <a:r>
              <a:rPr lang="en-US" sz="9600" baseline="30000" dirty="0"/>
              <a:t>3</a:t>
            </a:r>
            <a:r>
              <a:rPr lang="en-US" sz="9600" dirty="0"/>
              <a:t>Molecular Foundry, LBNL, Berkeley, CA </a:t>
            </a:r>
          </a:p>
          <a:p>
            <a:r>
              <a:rPr lang="en-US" sz="9600" baseline="30000" dirty="0"/>
              <a:t>4 </a:t>
            </a:r>
            <a:r>
              <a:rPr lang="en-US" sz="9600" dirty="0"/>
              <a:t>Department of Materials Science and Engineering, UC Merced, Merced, CA</a:t>
            </a:r>
          </a:p>
          <a:p>
            <a:r>
              <a:rPr lang="en-US" sz="9600" dirty="0"/>
              <a:t>   </a:t>
            </a:r>
          </a:p>
          <a:p>
            <a:r>
              <a:rPr lang="en-US" sz="9600" dirty="0">
                <a:hlinkClick r:id="rId3"/>
              </a:rPr>
              <a:t>nleclerc@seas.upenn.edu</a:t>
            </a:r>
            <a:endParaRPr lang="en-US" sz="9600" dirty="0"/>
          </a:p>
          <a:p>
            <a:r>
              <a:rPr lang="en-US" sz="9600" dirty="0"/>
              <a:t>March 17, 2021 </a:t>
            </a:r>
          </a:p>
          <a:p>
            <a:r>
              <a:rPr lang="en-US" dirty="0"/>
              <a:t>   </a:t>
            </a:r>
            <a:br>
              <a:rPr lang="en-US" dirty="0"/>
            </a:br>
            <a:endParaRPr lang="en-US" dirty="0"/>
          </a:p>
        </p:txBody>
      </p:sp>
      <p:pic>
        <p:nvPicPr>
          <p:cNvPr id="11" name="Picture 10">
            <a:extLst>
              <a:ext uri="{FF2B5EF4-FFF2-40B4-BE49-F238E27FC236}">
                <a16:creationId xmlns:a16="http://schemas.microsoft.com/office/drawing/2014/main" id="{71249FAB-C9B0-CA45-AA62-92EDA4E98A35}"/>
              </a:ext>
            </a:extLst>
          </p:cNvPr>
          <p:cNvPicPr/>
          <p:nvPr/>
        </p:nvPicPr>
        <p:blipFill>
          <a:blip r:embed="rId4"/>
          <a:stretch>
            <a:fillRect/>
          </a:stretch>
        </p:blipFill>
        <p:spPr>
          <a:xfrm>
            <a:off x="336245" y="60359"/>
            <a:ext cx="2547069" cy="2054181"/>
          </a:xfrm>
          <a:prstGeom prst="rect">
            <a:avLst/>
          </a:prstGeom>
        </p:spPr>
      </p:pic>
      <p:pic>
        <p:nvPicPr>
          <p:cNvPr id="12" name="Picture 11">
            <a:extLst>
              <a:ext uri="{FF2B5EF4-FFF2-40B4-BE49-F238E27FC236}">
                <a16:creationId xmlns:a16="http://schemas.microsoft.com/office/drawing/2014/main" id="{D06CB33B-D52B-B642-8363-C79F4DBE4ECF}"/>
              </a:ext>
            </a:extLst>
          </p:cNvPr>
          <p:cNvPicPr>
            <a:picLocks noChangeAspect="1"/>
          </p:cNvPicPr>
          <p:nvPr/>
        </p:nvPicPr>
        <p:blipFill rotWithShape="1">
          <a:blip r:embed="rId5"/>
          <a:srcRect l="39618" t="43907" r="36089" b="31615"/>
          <a:stretch/>
        </p:blipFill>
        <p:spPr>
          <a:xfrm>
            <a:off x="10024494" y="171848"/>
            <a:ext cx="1831261" cy="1678632"/>
          </a:xfrm>
          <a:prstGeom prst="rect">
            <a:avLst/>
          </a:prstGeom>
        </p:spPr>
      </p:pic>
      <p:grpSp>
        <p:nvGrpSpPr>
          <p:cNvPr id="13" name="Group 12">
            <a:extLst>
              <a:ext uri="{FF2B5EF4-FFF2-40B4-BE49-F238E27FC236}">
                <a16:creationId xmlns:a16="http://schemas.microsoft.com/office/drawing/2014/main" id="{D3D38208-EEAA-7144-83A9-5CEBD9FA7768}"/>
              </a:ext>
            </a:extLst>
          </p:cNvPr>
          <p:cNvGrpSpPr/>
          <p:nvPr/>
        </p:nvGrpSpPr>
        <p:grpSpPr>
          <a:xfrm>
            <a:off x="8114435" y="587901"/>
            <a:ext cx="1632054" cy="846526"/>
            <a:chOff x="279689" y="3445247"/>
            <a:chExt cx="1632054" cy="846526"/>
          </a:xfrm>
        </p:grpSpPr>
        <p:cxnSp>
          <p:nvCxnSpPr>
            <p:cNvPr id="14" name="Straight Arrow Connector 13">
              <a:extLst>
                <a:ext uri="{FF2B5EF4-FFF2-40B4-BE49-F238E27FC236}">
                  <a16:creationId xmlns:a16="http://schemas.microsoft.com/office/drawing/2014/main" id="{DB905DBA-3A58-1F43-B316-7FD4A318FE90}"/>
                </a:ext>
              </a:extLst>
            </p:cNvPr>
            <p:cNvCxnSpPr>
              <a:cxnSpLocks/>
            </p:cNvCxnSpPr>
            <p:nvPr/>
          </p:nvCxnSpPr>
          <p:spPr>
            <a:xfrm>
              <a:off x="279689" y="3654153"/>
              <a:ext cx="457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C8AB3B-A62D-864A-BCBE-35BD52B49241}"/>
                </a:ext>
              </a:extLst>
            </p:cNvPr>
            <p:cNvSpPr txBox="1"/>
            <p:nvPr/>
          </p:nvSpPr>
          <p:spPr>
            <a:xfrm>
              <a:off x="809718" y="3445247"/>
              <a:ext cx="1035861" cy="369332"/>
            </a:xfrm>
            <a:prstGeom prst="rect">
              <a:avLst/>
            </a:prstGeom>
            <a:noFill/>
          </p:spPr>
          <p:txBody>
            <a:bodyPr wrap="none" rtlCol="0">
              <a:spAutoFit/>
            </a:bodyPr>
            <a:lstStyle/>
            <a:p>
              <a:r>
                <a:rPr lang="en-US" dirty="0">
                  <a:solidFill>
                    <a:srgbClr val="0070C0"/>
                  </a:solidFill>
                </a:rPr>
                <a:t>Spin axis </a:t>
              </a:r>
            </a:p>
          </p:txBody>
        </p:sp>
        <p:cxnSp>
          <p:nvCxnSpPr>
            <p:cNvPr id="16" name="Straight Arrow Connector 15">
              <a:extLst>
                <a:ext uri="{FF2B5EF4-FFF2-40B4-BE49-F238E27FC236}">
                  <a16:creationId xmlns:a16="http://schemas.microsoft.com/office/drawing/2014/main" id="{03507A70-C9A5-E242-B850-8FEA41E1CC93}"/>
                </a:ext>
              </a:extLst>
            </p:cNvPr>
            <p:cNvCxnSpPr>
              <a:cxnSpLocks/>
            </p:cNvCxnSpPr>
            <p:nvPr/>
          </p:nvCxnSpPr>
          <p:spPr>
            <a:xfrm>
              <a:off x="279689" y="4122496"/>
              <a:ext cx="4572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838FB45-804D-484F-B9CF-BD156708B375}"/>
                </a:ext>
              </a:extLst>
            </p:cNvPr>
            <p:cNvSpPr txBox="1"/>
            <p:nvPr/>
          </p:nvSpPr>
          <p:spPr>
            <a:xfrm>
              <a:off x="810929" y="3922441"/>
              <a:ext cx="1100814" cy="369332"/>
            </a:xfrm>
            <a:prstGeom prst="rect">
              <a:avLst/>
            </a:prstGeom>
            <a:noFill/>
          </p:spPr>
          <p:txBody>
            <a:bodyPr wrap="none" rtlCol="0">
              <a:spAutoFit/>
            </a:bodyPr>
            <a:lstStyle/>
            <a:p>
              <a:r>
                <a:rPr lang="en-US" dirty="0">
                  <a:solidFill>
                    <a:srgbClr val="00B050"/>
                  </a:solidFill>
                </a:rPr>
                <a:t>Polar axis </a:t>
              </a:r>
            </a:p>
          </p:txBody>
        </p:sp>
      </p:grpSp>
    </p:spTree>
    <p:extLst>
      <p:ext uri="{BB962C8B-B14F-4D97-AF65-F5344CB8AC3E}">
        <p14:creationId xmlns:p14="http://schemas.microsoft.com/office/powerpoint/2010/main" val="495729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6BC-FCC1-4348-AA88-E51B86D48B69}"/>
              </a:ext>
            </a:extLst>
          </p:cNvPr>
          <p:cNvSpPr>
            <a:spLocks noGrp="1"/>
          </p:cNvSpPr>
          <p:nvPr>
            <p:ph type="title"/>
          </p:nvPr>
        </p:nvSpPr>
        <p:spPr>
          <a:xfrm>
            <a:off x="106126" y="-256290"/>
            <a:ext cx="12853736" cy="1325563"/>
          </a:xfrm>
        </p:spPr>
        <p:txBody>
          <a:bodyPr>
            <a:normAutofit/>
          </a:bodyPr>
          <a:lstStyle/>
          <a:p>
            <a:r>
              <a:rPr lang="en-US" sz="3600" dirty="0"/>
              <a:t>Conclusions and acknowledgments </a:t>
            </a:r>
          </a:p>
        </p:txBody>
      </p:sp>
      <p:sp>
        <p:nvSpPr>
          <p:cNvPr id="3" name="Footer Placeholder 2">
            <a:extLst>
              <a:ext uri="{FF2B5EF4-FFF2-40B4-BE49-F238E27FC236}">
                <a16:creationId xmlns:a16="http://schemas.microsoft.com/office/drawing/2014/main" id="{4D90FE5A-58DB-D44B-99D6-41DB047F9554}"/>
              </a:ext>
            </a:extLst>
          </p:cNvPr>
          <p:cNvSpPr>
            <a:spLocks noGrp="1"/>
          </p:cNvSpPr>
          <p:nvPr>
            <p:ph type="ftr" sz="quarter" idx="11"/>
          </p:nvPr>
        </p:nvSpPr>
        <p:spPr/>
        <p:txBody>
          <a:bodyPr/>
          <a:lstStyle/>
          <a:p>
            <a:r>
              <a:rPr lang="en-US"/>
              <a:t>Nima Leclerc, nleclerc@seas.upenn.edu</a:t>
            </a:r>
          </a:p>
        </p:txBody>
      </p:sp>
      <p:sp>
        <p:nvSpPr>
          <p:cNvPr id="4" name="Slide Number Placeholder 3">
            <a:extLst>
              <a:ext uri="{FF2B5EF4-FFF2-40B4-BE49-F238E27FC236}">
                <a16:creationId xmlns:a16="http://schemas.microsoft.com/office/drawing/2014/main" id="{A976BC50-E558-8042-A581-827C009872AA}"/>
              </a:ext>
            </a:extLst>
          </p:cNvPr>
          <p:cNvSpPr>
            <a:spLocks noGrp="1"/>
          </p:cNvSpPr>
          <p:nvPr>
            <p:ph type="sldNum" sz="quarter" idx="12"/>
          </p:nvPr>
        </p:nvSpPr>
        <p:spPr/>
        <p:txBody>
          <a:bodyPr/>
          <a:lstStyle/>
          <a:p>
            <a:fld id="{BC8B4251-9EDA-3740-BAD3-BDF8FE7B2E62}" type="slidenum">
              <a:rPr lang="en-US" smtClean="0"/>
              <a:t>10</a:t>
            </a:fld>
            <a:endParaRPr lang="en-US"/>
          </a:p>
        </p:txBody>
      </p:sp>
      <p:sp>
        <p:nvSpPr>
          <p:cNvPr id="5" name="TextBox 4">
            <a:extLst>
              <a:ext uri="{FF2B5EF4-FFF2-40B4-BE49-F238E27FC236}">
                <a16:creationId xmlns:a16="http://schemas.microsoft.com/office/drawing/2014/main" id="{E7795E40-2086-D345-B8C9-B6834C8B4E81}"/>
              </a:ext>
            </a:extLst>
          </p:cNvPr>
          <p:cNvSpPr txBox="1"/>
          <p:nvPr/>
        </p:nvSpPr>
        <p:spPr>
          <a:xfrm>
            <a:off x="10095" y="884841"/>
            <a:ext cx="4219446" cy="6370975"/>
          </a:xfrm>
          <a:prstGeom prst="rect">
            <a:avLst/>
          </a:prstGeom>
          <a:noFill/>
        </p:spPr>
        <p:txBody>
          <a:bodyPr wrap="square" rtlCol="0">
            <a:spAutoFit/>
          </a:bodyPr>
          <a:lstStyle/>
          <a:p>
            <a:pPr marL="342900" indent="-342900">
              <a:buFont typeface="Wingdings" pitchFamily="2" charset="2"/>
              <a:buChar char="Ø"/>
            </a:pPr>
            <a:r>
              <a:rPr lang="en-US" sz="2400" dirty="0"/>
              <a:t>Spin-orbit coupling and distorted crystal field directly impacts the presence of a spin easy axis </a:t>
            </a:r>
          </a:p>
          <a:p>
            <a:pPr marL="342900" indent="-342900">
              <a:buFont typeface="Wingdings" pitchFamily="2" charset="2"/>
              <a:buChar char="Ø"/>
            </a:pPr>
            <a:r>
              <a:rPr lang="en-US" sz="2400" dirty="0"/>
              <a:t>Ferroelectric </a:t>
            </a:r>
            <a:r>
              <a:rPr lang="en-US" sz="2400" dirty="0" err="1"/>
              <a:t>Aurivillius</a:t>
            </a:r>
            <a:r>
              <a:rPr lang="en-US" sz="2400" dirty="0"/>
              <a:t> phases have a rich compositional and low-symmetry phase space to explore new host materials  </a:t>
            </a:r>
          </a:p>
          <a:p>
            <a:pPr marL="342900" indent="-342900">
              <a:buFont typeface="Wingdings" pitchFamily="2" charset="2"/>
              <a:buChar char="Ø"/>
            </a:pPr>
            <a:r>
              <a:rPr lang="en-US" sz="2400" dirty="0">
                <a:sym typeface="Wingdings" pitchFamily="2" charset="2"/>
              </a:rPr>
              <a:t>Spin axis perpendicular to polarization for Fe on Bi site and parallel for Fe on W site</a:t>
            </a:r>
          </a:p>
          <a:p>
            <a:pPr marL="342900" indent="-342900">
              <a:buFont typeface="Wingdings" pitchFamily="2" charset="2"/>
              <a:buChar char="Ø"/>
            </a:pPr>
            <a:r>
              <a:rPr lang="en-US" sz="2400" dirty="0">
                <a:sym typeface="Wingdings" pitchFamily="2" charset="2"/>
              </a:rPr>
              <a:t>Ongoing work: look at multi-step switching pathways, EPR measurements </a:t>
            </a:r>
          </a:p>
          <a:p>
            <a:pPr marL="342900" indent="-342900">
              <a:buFont typeface="Wingdings" pitchFamily="2" charset="2"/>
              <a:buChar char="Ø"/>
            </a:pPr>
            <a:endParaRPr lang="en-US" sz="2400" dirty="0">
              <a:sym typeface="Wingdings" pitchFamily="2" charset="2"/>
            </a:endParaRPr>
          </a:p>
          <a:p>
            <a:pPr marL="342900" indent="-342900">
              <a:buFont typeface="Wingdings" pitchFamily="2" charset="2"/>
              <a:buChar char="Ø"/>
            </a:pPr>
            <a:endParaRPr lang="en-US" sz="2400" dirty="0"/>
          </a:p>
          <a:p>
            <a:endParaRPr lang="en-US" sz="2400" dirty="0"/>
          </a:p>
        </p:txBody>
      </p:sp>
      <p:grpSp>
        <p:nvGrpSpPr>
          <p:cNvPr id="12" name="Group 11">
            <a:extLst>
              <a:ext uri="{FF2B5EF4-FFF2-40B4-BE49-F238E27FC236}">
                <a16:creationId xmlns:a16="http://schemas.microsoft.com/office/drawing/2014/main" id="{BF76BA6B-4F87-1F49-987C-702EB484BC28}"/>
              </a:ext>
            </a:extLst>
          </p:cNvPr>
          <p:cNvGrpSpPr/>
          <p:nvPr/>
        </p:nvGrpSpPr>
        <p:grpSpPr>
          <a:xfrm>
            <a:off x="32493" y="967714"/>
            <a:ext cx="11881479" cy="5514249"/>
            <a:chOff x="32493" y="967714"/>
            <a:chExt cx="11881479" cy="5514249"/>
          </a:xfrm>
        </p:grpSpPr>
        <p:sp>
          <p:nvSpPr>
            <p:cNvPr id="6" name="TextBox 5">
              <a:extLst>
                <a:ext uri="{FF2B5EF4-FFF2-40B4-BE49-F238E27FC236}">
                  <a16:creationId xmlns:a16="http://schemas.microsoft.com/office/drawing/2014/main" id="{4190485F-10AC-7640-8514-D62143A050FA}"/>
                </a:ext>
              </a:extLst>
            </p:cNvPr>
            <p:cNvSpPr txBox="1"/>
            <p:nvPr/>
          </p:nvSpPr>
          <p:spPr>
            <a:xfrm>
              <a:off x="32493" y="6112631"/>
              <a:ext cx="10382250" cy="369332"/>
            </a:xfrm>
            <a:prstGeom prst="rect">
              <a:avLst/>
            </a:prstGeom>
            <a:noFill/>
          </p:spPr>
          <p:txBody>
            <a:bodyPr wrap="square" rtlCol="0">
              <a:spAutoFit/>
            </a:bodyPr>
            <a:lstStyle/>
            <a:p>
              <a:r>
                <a:rPr lang="en-US" dirty="0"/>
                <a:t>*Supported by the Department of Energy Contract No. DE-AC02-05CH11231.</a:t>
              </a:r>
            </a:p>
          </p:txBody>
        </p:sp>
        <p:pic>
          <p:nvPicPr>
            <p:cNvPr id="7" name="Picture 6">
              <a:extLst>
                <a:ext uri="{FF2B5EF4-FFF2-40B4-BE49-F238E27FC236}">
                  <a16:creationId xmlns:a16="http://schemas.microsoft.com/office/drawing/2014/main" id="{84A68A0F-28C6-E342-81E0-66F9617ACD3F}"/>
                </a:ext>
              </a:extLst>
            </p:cNvPr>
            <p:cNvPicPr>
              <a:picLocks noChangeAspect="1"/>
            </p:cNvPicPr>
            <p:nvPr/>
          </p:nvPicPr>
          <p:blipFill>
            <a:blip r:embed="rId3"/>
            <a:stretch>
              <a:fillRect/>
            </a:stretch>
          </p:blipFill>
          <p:spPr>
            <a:xfrm>
              <a:off x="4525155" y="2050327"/>
              <a:ext cx="4015679" cy="1325564"/>
            </a:xfrm>
            <a:prstGeom prst="rect">
              <a:avLst/>
            </a:prstGeom>
          </p:spPr>
        </p:pic>
        <p:pic>
          <p:nvPicPr>
            <p:cNvPr id="8" name="Picture 7">
              <a:extLst>
                <a:ext uri="{FF2B5EF4-FFF2-40B4-BE49-F238E27FC236}">
                  <a16:creationId xmlns:a16="http://schemas.microsoft.com/office/drawing/2014/main" id="{47B27650-9A54-694F-882F-27635AEE7222}"/>
                </a:ext>
              </a:extLst>
            </p:cNvPr>
            <p:cNvPicPr>
              <a:picLocks noChangeAspect="1"/>
            </p:cNvPicPr>
            <p:nvPr/>
          </p:nvPicPr>
          <p:blipFill>
            <a:blip r:embed="rId4"/>
            <a:stretch>
              <a:fillRect/>
            </a:stretch>
          </p:blipFill>
          <p:spPr>
            <a:xfrm>
              <a:off x="4734601" y="3195155"/>
              <a:ext cx="2390675" cy="1195338"/>
            </a:xfrm>
            <a:prstGeom prst="rect">
              <a:avLst/>
            </a:prstGeom>
          </p:spPr>
        </p:pic>
        <p:pic>
          <p:nvPicPr>
            <p:cNvPr id="11" name="Picture 10" descr="footer_MF+LBL+DOE_logos.jpg">
              <a:extLst>
                <a:ext uri="{FF2B5EF4-FFF2-40B4-BE49-F238E27FC236}">
                  <a16:creationId xmlns:a16="http://schemas.microsoft.com/office/drawing/2014/main" id="{43ED6D7D-0312-2C45-B6A5-A1EBAC90D727}"/>
                </a:ext>
              </a:extLst>
            </p:cNvPr>
            <p:cNvPicPr>
              <a:picLocks noChangeAspect="1"/>
            </p:cNvPicPr>
            <p:nvPr/>
          </p:nvPicPr>
          <p:blipFill rotWithShape="1">
            <a:blip r:embed="rId5">
              <a:extLst>
                <a:ext uri="{28A0092B-C50C-407E-A947-70E740481C1C}">
                  <a14:useLocalDpi xmlns:a14="http://schemas.microsoft.com/office/drawing/2010/main" val="0"/>
                </a:ext>
              </a:extLst>
            </a:blip>
            <a:srcRect l="6118" r="81138" b="11487"/>
            <a:stretch/>
          </p:blipFill>
          <p:spPr>
            <a:xfrm>
              <a:off x="10192872" y="1653851"/>
              <a:ext cx="1721100" cy="1442966"/>
            </a:xfrm>
            <a:prstGeom prst="rect">
              <a:avLst/>
            </a:prstGeom>
          </p:spPr>
        </p:pic>
        <p:pic>
          <p:nvPicPr>
            <p:cNvPr id="7174" name="Picture 6" descr="Logos | Marketing Department">
              <a:extLst>
                <a:ext uri="{FF2B5EF4-FFF2-40B4-BE49-F238E27FC236}">
                  <a16:creationId xmlns:a16="http://schemas.microsoft.com/office/drawing/2014/main" id="{A075A9F1-73AD-9545-B714-7111350FB9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4071" y="1832586"/>
              <a:ext cx="1325564" cy="132556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University of California, Berkeley - Wikipedia">
              <a:extLst>
                <a:ext uri="{FF2B5EF4-FFF2-40B4-BE49-F238E27FC236}">
                  <a16:creationId xmlns:a16="http://schemas.microsoft.com/office/drawing/2014/main" id="{39565055-6212-A446-9950-E9E7AF1440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88156" y="2991816"/>
              <a:ext cx="1195337" cy="1195337"/>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Download Penn Logos | Penn Branding">
              <a:extLst>
                <a:ext uri="{FF2B5EF4-FFF2-40B4-BE49-F238E27FC236}">
                  <a16:creationId xmlns:a16="http://schemas.microsoft.com/office/drawing/2014/main" id="{89A5F14B-8679-5042-A2AC-9470BA518A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2716" y="3298663"/>
              <a:ext cx="2100157" cy="5816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6FEAF03-6F14-684D-AF8B-A0BA6610A638}"/>
                </a:ext>
              </a:extLst>
            </p:cNvPr>
            <p:cNvSpPr/>
            <p:nvPr/>
          </p:nvSpPr>
          <p:spPr>
            <a:xfrm>
              <a:off x="5214661" y="967714"/>
              <a:ext cx="6257090" cy="830997"/>
            </a:xfrm>
            <a:prstGeom prst="rect">
              <a:avLst/>
            </a:prstGeom>
          </p:spPr>
          <p:txBody>
            <a:bodyPr wrap="square">
              <a:spAutoFit/>
            </a:bodyPr>
            <a:lstStyle/>
            <a:p>
              <a:r>
                <a:rPr lang="en-US" sz="2400" b="1" dirty="0"/>
                <a:t>Big thanks to  </a:t>
              </a:r>
              <a:r>
                <a:rPr lang="en-US" sz="2400" b="1" dirty="0" err="1"/>
                <a:t>Sinéad</a:t>
              </a:r>
              <a:r>
                <a:rPr lang="en-US" sz="2400" b="1" baseline="30000" dirty="0"/>
                <a:t> </a:t>
              </a:r>
              <a:r>
                <a:rPr lang="en-US" sz="2400" b="1" dirty="0"/>
                <a:t>Griffin, Katherine </a:t>
              </a:r>
              <a:r>
                <a:rPr lang="en-US" sz="2400" b="1" dirty="0" err="1"/>
                <a:t>Inzani</a:t>
              </a:r>
              <a:r>
                <a:rPr lang="en-US" sz="2400" b="1" dirty="0"/>
                <a:t>, </a:t>
              </a:r>
            </a:p>
            <a:p>
              <a:r>
                <a:rPr lang="en-US" sz="2400" b="1" dirty="0"/>
                <a:t>Elizabeth </a:t>
              </a:r>
              <a:r>
                <a:rPr lang="en-US" sz="2400" b="1" dirty="0" err="1"/>
                <a:t>Nowadnick</a:t>
              </a:r>
              <a:r>
                <a:rPr lang="en-US" sz="2400" b="1" dirty="0"/>
                <a:t>, and </a:t>
              </a:r>
              <a:r>
                <a:rPr lang="en-US" sz="2400" b="1" dirty="0" err="1"/>
                <a:t>Nabaraj</a:t>
              </a:r>
              <a:r>
                <a:rPr lang="en-US" sz="2400" b="1" dirty="0"/>
                <a:t> </a:t>
              </a:r>
              <a:r>
                <a:rPr lang="en-US" sz="2400" b="1" dirty="0" err="1"/>
                <a:t>Pokhrel</a:t>
              </a:r>
              <a:r>
                <a:rPr lang="en-US" sz="2400" b="1" dirty="0"/>
                <a:t>!    </a:t>
              </a:r>
            </a:p>
          </p:txBody>
        </p:sp>
      </p:grpSp>
      <p:sp>
        <p:nvSpPr>
          <p:cNvPr id="10" name="Rectangle 9">
            <a:extLst>
              <a:ext uri="{FF2B5EF4-FFF2-40B4-BE49-F238E27FC236}">
                <a16:creationId xmlns:a16="http://schemas.microsoft.com/office/drawing/2014/main" id="{9FA219CE-94E7-F142-8534-1EEF0D26F6DC}"/>
              </a:ext>
            </a:extLst>
          </p:cNvPr>
          <p:cNvSpPr/>
          <p:nvPr/>
        </p:nvSpPr>
        <p:spPr>
          <a:xfrm>
            <a:off x="4458141" y="4265972"/>
            <a:ext cx="7933917" cy="2215991"/>
          </a:xfrm>
          <a:prstGeom prst="rect">
            <a:avLst/>
          </a:prstGeom>
        </p:spPr>
        <p:txBody>
          <a:bodyPr wrap="square">
            <a:spAutoFit/>
          </a:bodyPr>
          <a:lstStyle/>
          <a:p>
            <a:r>
              <a:rPr lang="en-US" sz="2400" u="sng" dirty="0">
                <a:sym typeface="Wingdings" pitchFamily="2" charset="2"/>
              </a:rPr>
              <a:t>Related Talks:</a:t>
            </a:r>
          </a:p>
          <a:p>
            <a:r>
              <a:rPr lang="en-US" b="1" dirty="0"/>
              <a:t>Abstract: P29.00014 : Optimizing magnetic dopants in ferroelectrics for defect-based qubits [Katherine </a:t>
            </a:r>
            <a:r>
              <a:rPr lang="en-US" b="1" dirty="0" err="1"/>
              <a:t>Inzani</a:t>
            </a:r>
            <a:r>
              <a:rPr lang="en-US" b="1" dirty="0"/>
              <a:t>] </a:t>
            </a:r>
          </a:p>
          <a:p>
            <a:r>
              <a:rPr lang="en-US" b="1" dirty="0"/>
              <a:t>Abstract: L53.00004 : Electric field control of spins in </a:t>
            </a:r>
            <a:r>
              <a:rPr lang="en-US" b="1" dirty="0" err="1"/>
              <a:t>piezoelectrics</a:t>
            </a:r>
            <a:r>
              <a:rPr lang="en-US" b="1" dirty="0"/>
              <a:t>, ferroelectrics, molecules, and on surfaces [</a:t>
            </a:r>
            <a:r>
              <a:rPr lang="en-US" b="1" dirty="0" err="1"/>
              <a:t>Arzhang</a:t>
            </a:r>
            <a:r>
              <a:rPr lang="en-US" b="1" dirty="0"/>
              <a:t> </a:t>
            </a:r>
            <a:r>
              <a:rPr lang="en-US" b="1" dirty="0" err="1"/>
              <a:t>Ardavan</a:t>
            </a:r>
            <a:r>
              <a:rPr lang="en-US" b="1" dirty="0"/>
              <a:t>] </a:t>
            </a:r>
          </a:p>
          <a:p>
            <a:endParaRPr lang="en-US" b="1" dirty="0"/>
          </a:p>
          <a:p>
            <a:endParaRPr lang="en-US" sz="2400" u="sng" dirty="0">
              <a:sym typeface="Wingdings" pitchFamily="2" charset="2"/>
            </a:endParaRPr>
          </a:p>
        </p:txBody>
      </p:sp>
    </p:spTree>
    <p:extLst>
      <p:ext uri="{BB962C8B-B14F-4D97-AF65-F5344CB8AC3E}">
        <p14:creationId xmlns:p14="http://schemas.microsoft.com/office/powerpoint/2010/main" val="118123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6BC-FCC1-4348-AA88-E51B86D48B69}"/>
              </a:ext>
            </a:extLst>
          </p:cNvPr>
          <p:cNvSpPr>
            <a:spLocks noGrp="1"/>
          </p:cNvSpPr>
          <p:nvPr>
            <p:ph type="title"/>
          </p:nvPr>
        </p:nvSpPr>
        <p:spPr>
          <a:xfrm>
            <a:off x="0" y="-222247"/>
            <a:ext cx="12853736" cy="1325563"/>
          </a:xfrm>
        </p:spPr>
        <p:txBody>
          <a:bodyPr>
            <a:normAutofit/>
          </a:bodyPr>
          <a:lstStyle/>
          <a:p>
            <a:r>
              <a:rPr lang="en-US" sz="3600" dirty="0"/>
              <a:t>Electrostatic control of spins: past and present </a:t>
            </a:r>
          </a:p>
        </p:txBody>
      </p:sp>
      <p:sp>
        <p:nvSpPr>
          <p:cNvPr id="3" name="Footer Placeholder 2">
            <a:extLst>
              <a:ext uri="{FF2B5EF4-FFF2-40B4-BE49-F238E27FC236}">
                <a16:creationId xmlns:a16="http://schemas.microsoft.com/office/drawing/2014/main" id="{4D90FE5A-58DB-D44B-99D6-41DB047F9554}"/>
              </a:ext>
            </a:extLst>
          </p:cNvPr>
          <p:cNvSpPr>
            <a:spLocks noGrp="1"/>
          </p:cNvSpPr>
          <p:nvPr>
            <p:ph type="ftr" sz="quarter" idx="11"/>
          </p:nvPr>
        </p:nvSpPr>
        <p:spPr/>
        <p:txBody>
          <a:bodyPr/>
          <a:lstStyle/>
          <a:p>
            <a:r>
              <a:rPr lang="en-US" dirty="0" err="1"/>
              <a:t>Nima</a:t>
            </a:r>
            <a:r>
              <a:rPr lang="en-US" dirty="0"/>
              <a:t> Leclerc, </a:t>
            </a:r>
            <a:r>
              <a:rPr lang="en-US" dirty="0" err="1"/>
              <a:t>nleclerc@seas.upenn.edu</a:t>
            </a:r>
            <a:endParaRPr lang="en-US" dirty="0"/>
          </a:p>
        </p:txBody>
      </p:sp>
      <p:sp>
        <p:nvSpPr>
          <p:cNvPr id="4" name="Slide Number Placeholder 3">
            <a:extLst>
              <a:ext uri="{FF2B5EF4-FFF2-40B4-BE49-F238E27FC236}">
                <a16:creationId xmlns:a16="http://schemas.microsoft.com/office/drawing/2014/main" id="{A976BC50-E558-8042-A581-827C009872AA}"/>
              </a:ext>
            </a:extLst>
          </p:cNvPr>
          <p:cNvSpPr>
            <a:spLocks noGrp="1"/>
          </p:cNvSpPr>
          <p:nvPr>
            <p:ph type="sldNum" sz="quarter" idx="12"/>
          </p:nvPr>
        </p:nvSpPr>
        <p:spPr/>
        <p:txBody>
          <a:bodyPr/>
          <a:lstStyle/>
          <a:p>
            <a:fld id="{BC8B4251-9EDA-3740-BAD3-BDF8FE7B2E62}" type="slidenum">
              <a:rPr lang="en-US" smtClean="0"/>
              <a:t>2</a:t>
            </a:fld>
            <a:endParaRPr lang="en-US"/>
          </a:p>
        </p:txBody>
      </p:sp>
      <p:grpSp>
        <p:nvGrpSpPr>
          <p:cNvPr id="23" name="Group 22">
            <a:extLst>
              <a:ext uri="{FF2B5EF4-FFF2-40B4-BE49-F238E27FC236}">
                <a16:creationId xmlns:a16="http://schemas.microsoft.com/office/drawing/2014/main" id="{1F6BCE9C-7E25-CA4D-AB6A-0127D5750B8C}"/>
              </a:ext>
            </a:extLst>
          </p:cNvPr>
          <p:cNvGrpSpPr/>
          <p:nvPr/>
        </p:nvGrpSpPr>
        <p:grpSpPr>
          <a:xfrm>
            <a:off x="0" y="2106470"/>
            <a:ext cx="6096000" cy="4251651"/>
            <a:chOff x="0" y="2106470"/>
            <a:chExt cx="6096000" cy="4251651"/>
          </a:xfrm>
        </p:grpSpPr>
        <p:pic>
          <p:nvPicPr>
            <p:cNvPr id="5" name="Picture 4">
              <a:extLst>
                <a:ext uri="{FF2B5EF4-FFF2-40B4-BE49-F238E27FC236}">
                  <a16:creationId xmlns:a16="http://schemas.microsoft.com/office/drawing/2014/main" id="{0E505316-EBFE-A74D-B959-3F960A3327FF}"/>
                </a:ext>
              </a:extLst>
            </p:cNvPr>
            <p:cNvPicPr>
              <a:picLocks noChangeAspect="1"/>
            </p:cNvPicPr>
            <p:nvPr/>
          </p:nvPicPr>
          <p:blipFill rotWithShape="1">
            <a:blip r:embed="rId3"/>
            <a:srcRect l="29553" b="-2541"/>
            <a:stretch/>
          </p:blipFill>
          <p:spPr>
            <a:xfrm>
              <a:off x="0" y="2106470"/>
              <a:ext cx="5283954" cy="2812021"/>
            </a:xfrm>
            <a:prstGeom prst="rect">
              <a:avLst/>
            </a:prstGeom>
          </p:spPr>
        </p:pic>
        <p:sp>
          <p:nvSpPr>
            <p:cNvPr id="15" name="TextBox 14">
              <a:extLst>
                <a:ext uri="{FF2B5EF4-FFF2-40B4-BE49-F238E27FC236}">
                  <a16:creationId xmlns:a16="http://schemas.microsoft.com/office/drawing/2014/main" id="{8F7CD960-D7D8-4E45-B835-DDD9BE4CE727}"/>
                </a:ext>
              </a:extLst>
            </p:cNvPr>
            <p:cNvSpPr txBox="1"/>
            <p:nvPr/>
          </p:nvSpPr>
          <p:spPr>
            <a:xfrm>
              <a:off x="48383" y="5029945"/>
              <a:ext cx="3804540" cy="923330"/>
            </a:xfrm>
            <a:prstGeom prst="rect">
              <a:avLst/>
            </a:prstGeom>
            <a:noFill/>
          </p:spPr>
          <p:txBody>
            <a:bodyPr wrap="square" rtlCol="0">
              <a:spAutoFit/>
            </a:bodyPr>
            <a:lstStyle/>
            <a:p>
              <a:r>
                <a:rPr lang="en-US" dirty="0"/>
                <a:t>Room temperature electrostatic switching of magnetisms in BiFeO</a:t>
              </a:r>
              <a:r>
                <a:rPr lang="en-US" baseline="-25000" dirty="0"/>
                <a:t>3</a:t>
              </a:r>
            </a:p>
            <a:p>
              <a:r>
                <a:rPr lang="en-US" dirty="0"/>
                <a:t>(2014)</a:t>
              </a:r>
              <a:r>
                <a:rPr lang="en-US" baseline="30000" dirty="0"/>
                <a:t>1</a:t>
              </a:r>
              <a:r>
                <a:rPr lang="en-US" baseline="-25000" dirty="0"/>
                <a:t> </a:t>
              </a:r>
              <a:r>
                <a:rPr lang="en-US" dirty="0"/>
                <a:t> [governed by DMI] </a:t>
              </a:r>
            </a:p>
          </p:txBody>
        </p:sp>
        <p:sp>
          <p:nvSpPr>
            <p:cNvPr id="22" name="Rectangle 21">
              <a:extLst>
                <a:ext uri="{FF2B5EF4-FFF2-40B4-BE49-F238E27FC236}">
                  <a16:creationId xmlns:a16="http://schemas.microsoft.com/office/drawing/2014/main" id="{4E18241A-ABFE-FE44-AAE4-68CF346252BF}"/>
                </a:ext>
              </a:extLst>
            </p:cNvPr>
            <p:cNvSpPr/>
            <p:nvPr/>
          </p:nvSpPr>
          <p:spPr>
            <a:xfrm>
              <a:off x="0" y="6050344"/>
              <a:ext cx="6096000" cy="307777"/>
            </a:xfrm>
            <a:prstGeom prst="rect">
              <a:avLst/>
            </a:prstGeom>
          </p:spPr>
          <p:txBody>
            <a:bodyPr>
              <a:spAutoFit/>
            </a:bodyPr>
            <a:lstStyle/>
            <a:p>
              <a:r>
                <a:rPr lang="en-US" sz="1400" i="1" u="none" strike="noStrike" baseline="30000" dirty="0">
                  <a:solidFill>
                    <a:srgbClr val="666666"/>
                  </a:solidFill>
                  <a:effectLst/>
                </a:rPr>
                <a:t>1</a:t>
              </a:r>
              <a:r>
                <a:rPr lang="en-US" sz="1400" i="1" dirty="0">
                  <a:solidFill>
                    <a:srgbClr val="666666"/>
                  </a:solidFill>
                </a:rPr>
                <a:t>Nature</a:t>
              </a:r>
              <a:r>
                <a:rPr lang="en-US" sz="1400" i="1" u="none" strike="noStrike" dirty="0">
                  <a:solidFill>
                    <a:srgbClr val="666666"/>
                  </a:solidFill>
                  <a:effectLst/>
                </a:rPr>
                <a:t> </a:t>
              </a:r>
              <a:r>
                <a:rPr lang="en-US" sz="1400" b="0" i="0" u="none" strike="noStrike" dirty="0">
                  <a:solidFill>
                    <a:srgbClr val="666666"/>
                  </a:solidFill>
                  <a:effectLst/>
                </a:rPr>
                <a:t> 18 </a:t>
              </a:r>
              <a:r>
                <a:rPr lang="en-US" sz="1400" dirty="0">
                  <a:solidFill>
                    <a:srgbClr val="666666"/>
                  </a:solidFill>
                </a:rPr>
                <a:t>Dec</a:t>
              </a:r>
              <a:r>
                <a:rPr lang="en-US" sz="1400" b="0" i="0" u="none" strike="noStrike" dirty="0">
                  <a:solidFill>
                    <a:srgbClr val="666666"/>
                  </a:solidFill>
                  <a:effectLst/>
                </a:rPr>
                <a:t> 2014: Vol. 516, pp. 370-373</a:t>
              </a:r>
              <a:endParaRPr lang="en-US" sz="1400" dirty="0"/>
            </a:p>
          </p:txBody>
        </p:sp>
      </p:grpSp>
      <p:grpSp>
        <p:nvGrpSpPr>
          <p:cNvPr id="24" name="Group 23">
            <a:extLst>
              <a:ext uri="{FF2B5EF4-FFF2-40B4-BE49-F238E27FC236}">
                <a16:creationId xmlns:a16="http://schemas.microsoft.com/office/drawing/2014/main" id="{720827C5-459E-FF48-AD4F-435B1D335784}"/>
              </a:ext>
            </a:extLst>
          </p:cNvPr>
          <p:cNvGrpSpPr/>
          <p:nvPr/>
        </p:nvGrpSpPr>
        <p:grpSpPr>
          <a:xfrm>
            <a:off x="0" y="1628305"/>
            <a:ext cx="7600425" cy="4958878"/>
            <a:chOff x="0" y="1628305"/>
            <a:chExt cx="7600425" cy="4958878"/>
          </a:xfrm>
        </p:grpSpPr>
        <p:sp>
          <p:nvSpPr>
            <p:cNvPr id="19" name="TextBox 18">
              <a:extLst>
                <a:ext uri="{FF2B5EF4-FFF2-40B4-BE49-F238E27FC236}">
                  <a16:creationId xmlns:a16="http://schemas.microsoft.com/office/drawing/2014/main" id="{A0EA83E9-FD26-674B-9C9E-49F63CDA800A}"/>
                </a:ext>
              </a:extLst>
            </p:cNvPr>
            <p:cNvSpPr txBox="1"/>
            <p:nvPr/>
          </p:nvSpPr>
          <p:spPr>
            <a:xfrm>
              <a:off x="3795885" y="5013274"/>
              <a:ext cx="3804540" cy="923330"/>
            </a:xfrm>
            <a:prstGeom prst="rect">
              <a:avLst/>
            </a:prstGeom>
            <a:noFill/>
          </p:spPr>
          <p:txBody>
            <a:bodyPr wrap="square" rtlCol="0">
              <a:spAutoFit/>
            </a:bodyPr>
            <a:lstStyle/>
            <a:p>
              <a:r>
                <a:rPr lang="en-US" dirty="0"/>
                <a:t>Electrostatic control of spins realized in non-volatile memory devices by Intel  (2019)</a:t>
              </a:r>
              <a:r>
                <a:rPr lang="en-US" baseline="30000" dirty="0"/>
                <a:t>2</a:t>
              </a:r>
              <a:r>
                <a:rPr lang="en-US" dirty="0"/>
                <a:t> </a:t>
              </a:r>
              <a:r>
                <a:rPr lang="en-US" baseline="-25000" dirty="0"/>
                <a:t> </a:t>
              </a:r>
              <a:r>
                <a:rPr lang="en-US" dirty="0"/>
                <a:t> </a:t>
              </a:r>
            </a:p>
          </p:txBody>
        </p:sp>
        <p:sp>
          <p:nvSpPr>
            <p:cNvPr id="21" name="Rectangle 20">
              <a:extLst>
                <a:ext uri="{FF2B5EF4-FFF2-40B4-BE49-F238E27FC236}">
                  <a16:creationId xmlns:a16="http://schemas.microsoft.com/office/drawing/2014/main" id="{227689B8-2F6C-FF48-8D5A-B55C674E3429}"/>
                </a:ext>
              </a:extLst>
            </p:cNvPr>
            <p:cNvSpPr/>
            <p:nvPr/>
          </p:nvSpPr>
          <p:spPr>
            <a:xfrm>
              <a:off x="0" y="6279406"/>
              <a:ext cx="6096000" cy="307777"/>
            </a:xfrm>
            <a:prstGeom prst="rect">
              <a:avLst/>
            </a:prstGeom>
          </p:spPr>
          <p:txBody>
            <a:bodyPr>
              <a:spAutoFit/>
            </a:bodyPr>
            <a:lstStyle/>
            <a:p>
              <a:r>
                <a:rPr lang="en-US" sz="1400" b="1" i="1" u="none" strike="noStrike" baseline="30000" dirty="0">
                  <a:solidFill>
                    <a:srgbClr val="666666"/>
                  </a:solidFill>
                  <a:effectLst/>
                </a:rPr>
                <a:t>2</a:t>
              </a:r>
              <a:r>
                <a:rPr lang="en-US" sz="1400" i="1" dirty="0">
                  <a:solidFill>
                    <a:srgbClr val="666666"/>
                  </a:solidFill>
                </a:rPr>
                <a:t>Nature </a:t>
              </a:r>
              <a:r>
                <a:rPr lang="en-US" sz="1400" dirty="0">
                  <a:solidFill>
                    <a:srgbClr val="666666"/>
                  </a:solidFill>
                </a:rPr>
                <a:t> 3 Jan 2019: Vol. 565, pp. 35-42</a:t>
              </a:r>
              <a:endParaRPr lang="en-US" sz="1400" dirty="0"/>
            </a:p>
          </p:txBody>
        </p:sp>
        <p:pic>
          <p:nvPicPr>
            <p:cNvPr id="14" name="Picture 13">
              <a:extLst>
                <a:ext uri="{FF2B5EF4-FFF2-40B4-BE49-F238E27FC236}">
                  <a16:creationId xmlns:a16="http://schemas.microsoft.com/office/drawing/2014/main" id="{36C0F31B-30CC-0D48-903B-4D7AFE52FF9D}"/>
                </a:ext>
              </a:extLst>
            </p:cNvPr>
            <p:cNvPicPr>
              <a:picLocks noChangeAspect="1"/>
            </p:cNvPicPr>
            <p:nvPr/>
          </p:nvPicPr>
          <p:blipFill rotWithShape="1">
            <a:blip r:embed="rId4"/>
            <a:srcRect t="1" r="990" b="2595"/>
            <a:stretch/>
          </p:blipFill>
          <p:spPr>
            <a:xfrm>
              <a:off x="3960600" y="1628305"/>
              <a:ext cx="3426726" cy="3401640"/>
            </a:xfrm>
            <a:prstGeom prst="rect">
              <a:avLst/>
            </a:prstGeom>
          </p:spPr>
        </p:pic>
      </p:grpSp>
      <p:grpSp>
        <p:nvGrpSpPr>
          <p:cNvPr id="7" name="Group 6">
            <a:extLst>
              <a:ext uri="{FF2B5EF4-FFF2-40B4-BE49-F238E27FC236}">
                <a16:creationId xmlns:a16="http://schemas.microsoft.com/office/drawing/2014/main" id="{6AC62DAD-4667-4249-8745-DDDECD8DB767}"/>
              </a:ext>
            </a:extLst>
          </p:cNvPr>
          <p:cNvGrpSpPr/>
          <p:nvPr/>
        </p:nvGrpSpPr>
        <p:grpSpPr>
          <a:xfrm>
            <a:off x="-27214" y="1523062"/>
            <a:ext cx="12219214" cy="5291238"/>
            <a:chOff x="-27214" y="1523058"/>
            <a:chExt cx="12219214" cy="5294957"/>
          </a:xfrm>
        </p:grpSpPr>
        <p:grpSp>
          <p:nvGrpSpPr>
            <p:cNvPr id="25" name="Group 24">
              <a:extLst>
                <a:ext uri="{FF2B5EF4-FFF2-40B4-BE49-F238E27FC236}">
                  <a16:creationId xmlns:a16="http://schemas.microsoft.com/office/drawing/2014/main" id="{F4843330-7CDD-6740-A312-656A7C9C7C96}"/>
                </a:ext>
              </a:extLst>
            </p:cNvPr>
            <p:cNvGrpSpPr/>
            <p:nvPr/>
          </p:nvGrpSpPr>
          <p:grpSpPr>
            <a:xfrm>
              <a:off x="-27214" y="3129268"/>
              <a:ext cx="12219214" cy="3688747"/>
              <a:chOff x="-27214" y="3129268"/>
              <a:chExt cx="12219214" cy="3688747"/>
            </a:xfrm>
          </p:grpSpPr>
          <p:sp>
            <p:nvSpPr>
              <p:cNvPr id="13" name="Rectangle 12">
                <a:extLst>
                  <a:ext uri="{FF2B5EF4-FFF2-40B4-BE49-F238E27FC236}">
                    <a16:creationId xmlns:a16="http://schemas.microsoft.com/office/drawing/2014/main" id="{C902191A-6A8C-9E4D-BDF8-01D1EF5405CB}"/>
                  </a:ext>
                </a:extLst>
              </p:cNvPr>
              <p:cNvSpPr/>
              <p:nvPr/>
            </p:nvSpPr>
            <p:spPr>
              <a:xfrm>
                <a:off x="-27214" y="6510238"/>
                <a:ext cx="6096000" cy="307777"/>
              </a:xfrm>
              <a:prstGeom prst="rect">
                <a:avLst/>
              </a:prstGeom>
            </p:spPr>
            <p:txBody>
              <a:bodyPr>
                <a:spAutoFit/>
              </a:bodyPr>
              <a:lstStyle/>
              <a:p>
                <a:r>
                  <a:rPr lang="en-US" sz="1400" b="1" baseline="30000" dirty="0">
                    <a:solidFill>
                      <a:srgbClr val="666666"/>
                    </a:solidFill>
                  </a:rPr>
                  <a:t>3</a:t>
                </a:r>
                <a:r>
                  <a:rPr lang="en-US" sz="1400" b="0" i="1" u="none" strike="noStrike" dirty="0">
                    <a:solidFill>
                      <a:srgbClr val="666666"/>
                    </a:solidFill>
                    <a:effectLst/>
                  </a:rPr>
                  <a:t>Science Advances </a:t>
                </a:r>
                <a:r>
                  <a:rPr lang="en-US" sz="1400" b="0" i="0" u="none" strike="noStrike" dirty="0">
                    <a:solidFill>
                      <a:srgbClr val="666666"/>
                    </a:solidFill>
                    <a:effectLst/>
                  </a:rPr>
                  <a:t> 03 Mar 2021: Vol. 7, no. 10, eabf8103</a:t>
                </a:r>
                <a:endParaRPr lang="en-US" sz="1400" dirty="0"/>
              </a:p>
            </p:txBody>
          </p:sp>
          <p:pic>
            <p:nvPicPr>
              <p:cNvPr id="16" name="Picture 15" descr="Graphical user interface&#10;&#10;Description automatically generated">
                <a:extLst>
                  <a:ext uri="{FF2B5EF4-FFF2-40B4-BE49-F238E27FC236}">
                    <a16:creationId xmlns:a16="http://schemas.microsoft.com/office/drawing/2014/main" id="{D9C524C8-4087-0247-86E2-306CD080AD1E}"/>
                  </a:ext>
                </a:extLst>
              </p:cNvPr>
              <p:cNvPicPr/>
              <p:nvPr/>
            </p:nvPicPr>
            <p:blipFill rotWithShape="1">
              <a:blip r:embed="rId5"/>
              <a:srcRect l="59275" t="46358" r="9198" b="-214"/>
              <a:stretch/>
            </p:blipFill>
            <p:spPr>
              <a:xfrm>
                <a:off x="10069710" y="3129268"/>
                <a:ext cx="2122290" cy="2066013"/>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1D2D46D5-C8B2-C740-B0CE-DE83F92803DE}"/>
                  </a:ext>
                </a:extLst>
              </p:cNvPr>
              <p:cNvPicPr/>
              <p:nvPr/>
            </p:nvPicPr>
            <p:blipFill rotWithShape="1">
              <a:blip r:embed="rId5"/>
              <a:srcRect l="52053" t="9593" r="9700" b="63044"/>
              <a:stretch/>
            </p:blipFill>
            <p:spPr>
              <a:xfrm>
                <a:off x="7495003" y="3706919"/>
                <a:ext cx="2574707" cy="1049749"/>
              </a:xfrm>
              <a:prstGeom prst="rect">
                <a:avLst/>
              </a:prstGeom>
            </p:spPr>
          </p:pic>
          <p:sp>
            <p:nvSpPr>
              <p:cNvPr id="20" name="TextBox 19">
                <a:extLst>
                  <a:ext uri="{FF2B5EF4-FFF2-40B4-BE49-F238E27FC236}">
                    <a16:creationId xmlns:a16="http://schemas.microsoft.com/office/drawing/2014/main" id="{3EBC3EEB-32F7-5E4F-ACF8-1827A0463D88}"/>
                  </a:ext>
                </a:extLst>
              </p:cNvPr>
              <p:cNvSpPr txBox="1"/>
              <p:nvPr/>
            </p:nvSpPr>
            <p:spPr>
              <a:xfrm>
                <a:off x="7495003" y="5037409"/>
                <a:ext cx="4114800" cy="923979"/>
              </a:xfrm>
              <a:prstGeom prst="rect">
                <a:avLst/>
              </a:prstGeom>
              <a:noFill/>
            </p:spPr>
            <p:txBody>
              <a:bodyPr wrap="square" rtlCol="0">
                <a:spAutoFit/>
              </a:bodyPr>
              <a:lstStyle/>
              <a:p>
                <a:r>
                  <a:rPr lang="en-US" dirty="0"/>
                  <a:t>Coherent electrostatic control of Fe spins in PbTiO</a:t>
                </a:r>
                <a:r>
                  <a:rPr lang="en-US" baseline="-25000" dirty="0"/>
                  <a:t>3 </a:t>
                </a:r>
                <a:r>
                  <a:rPr lang="en-US" dirty="0"/>
                  <a:t>[governed by SOC + CF] </a:t>
                </a:r>
              </a:p>
              <a:p>
                <a:r>
                  <a:rPr lang="en-US" dirty="0"/>
                  <a:t>(2021)</a:t>
                </a:r>
                <a:r>
                  <a:rPr lang="en-US" baseline="30000" dirty="0"/>
                  <a:t>3</a:t>
                </a:r>
                <a:r>
                  <a:rPr lang="en-US" dirty="0"/>
                  <a:t> </a:t>
                </a:r>
                <a:r>
                  <a:rPr lang="en-US" baseline="-25000" dirty="0"/>
                  <a:t> </a:t>
                </a:r>
                <a:r>
                  <a:rPr lang="en-US" dirty="0"/>
                  <a:t> </a:t>
                </a:r>
              </a:p>
            </p:txBody>
          </p:sp>
        </p:grpSp>
        <p:pic>
          <p:nvPicPr>
            <p:cNvPr id="6" name="Picture 5">
              <a:extLst>
                <a:ext uri="{FF2B5EF4-FFF2-40B4-BE49-F238E27FC236}">
                  <a16:creationId xmlns:a16="http://schemas.microsoft.com/office/drawing/2014/main" id="{E05DF86C-35EC-F842-807F-70E5D42E093E}"/>
                </a:ext>
              </a:extLst>
            </p:cNvPr>
            <p:cNvPicPr>
              <a:picLocks noChangeAspect="1"/>
            </p:cNvPicPr>
            <p:nvPr/>
          </p:nvPicPr>
          <p:blipFill rotWithShape="1">
            <a:blip r:embed="rId6"/>
            <a:srcRect t="-375" r="4303"/>
            <a:stretch/>
          </p:blipFill>
          <p:spPr>
            <a:xfrm>
              <a:off x="7461341" y="1523058"/>
              <a:ext cx="4460365" cy="1606210"/>
            </a:xfrm>
            <a:prstGeom prst="rect">
              <a:avLst/>
            </a:prstGeom>
          </p:spPr>
        </p:pic>
      </p:grpSp>
    </p:spTree>
    <p:extLst>
      <p:ext uri="{BB962C8B-B14F-4D97-AF65-F5344CB8AC3E}">
        <p14:creationId xmlns:p14="http://schemas.microsoft.com/office/powerpoint/2010/main" val="212772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6BC-FCC1-4348-AA88-E51B86D48B69}"/>
              </a:ext>
            </a:extLst>
          </p:cNvPr>
          <p:cNvSpPr>
            <a:spLocks noGrp="1"/>
          </p:cNvSpPr>
          <p:nvPr>
            <p:ph type="title"/>
          </p:nvPr>
        </p:nvSpPr>
        <p:spPr>
          <a:xfrm>
            <a:off x="123074" y="-343321"/>
            <a:ext cx="12853736" cy="1325563"/>
          </a:xfrm>
        </p:spPr>
        <p:txBody>
          <a:bodyPr>
            <a:normAutofit/>
          </a:bodyPr>
          <a:lstStyle/>
          <a:p>
            <a:r>
              <a:rPr lang="en-US" sz="3600" dirty="0"/>
              <a:t>Bi</a:t>
            </a:r>
            <a:r>
              <a:rPr lang="en-US" sz="3600" baseline="-25000" dirty="0"/>
              <a:t>2</a:t>
            </a:r>
            <a:r>
              <a:rPr lang="en-US" sz="3600" dirty="0"/>
              <a:t>WO</a:t>
            </a:r>
            <a:r>
              <a:rPr lang="en-US" sz="3600" baseline="-25000" dirty="0"/>
              <a:t>6</a:t>
            </a:r>
            <a:r>
              <a:rPr lang="en-US" sz="3600" dirty="0"/>
              <a:t> as a ferroelectric host </a:t>
            </a:r>
          </a:p>
        </p:txBody>
      </p:sp>
      <p:sp>
        <p:nvSpPr>
          <p:cNvPr id="3" name="Footer Placeholder 2">
            <a:extLst>
              <a:ext uri="{FF2B5EF4-FFF2-40B4-BE49-F238E27FC236}">
                <a16:creationId xmlns:a16="http://schemas.microsoft.com/office/drawing/2014/main" id="{4D90FE5A-58DB-D44B-99D6-41DB047F9554}"/>
              </a:ext>
            </a:extLst>
          </p:cNvPr>
          <p:cNvSpPr>
            <a:spLocks noGrp="1"/>
          </p:cNvSpPr>
          <p:nvPr>
            <p:ph type="ftr" sz="quarter" idx="11"/>
          </p:nvPr>
        </p:nvSpPr>
        <p:spPr/>
        <p:txBody>
          <a:bodyPr/>
          <a:lstStyle/>
          <a:p>
            <a:r>
              <a:rPr lang="en-US"/>
              <a:t>Nima Leclerc, nleclerc@seas.upenn.edu</a:t>
            </a:r>
          </a:p>
        </p:txBody>
      </p:sp>
      <p:sp>
        <p:nvSpPr>
          <p:cNvPr id="4" name="Slide Number Placeholder 3">
            <a:extLst>
              <a:ext uri="{FF2B5EF4-FFF2-40B4-BE49-F238E27FC236}">
                <a16:creationId xmlns:a16="http://schemas.microsoft.com/office/drawing/2014/main" id="{A976BC50-E558-8042-A581-827C009872AA}"/>
              </a:ext>
            </a:extLst>
          </p:cNvPr>
          <p:cNvSpPr>
            <a:spLocks noGrp="1"/>
          </p:cNvSpPr>
          <p:nvPr>
            <p:ph type="sldNum" sz="quarter" idx="12"/>
          </p:nvPr>
        </p:nvSpPr>
        <p:spPr/>
        <p:txBody>
          <a:bodyPr/>
          <a:lstStyle/>
          <a:p>
            <a:fld id="{BC8B4251-9EDA-3740-BAD3-BDF8FE7B2E62}" type="slidenum">
              <a:rPr lang="en-US" smtClean="0"/>
              <a:t>3</a:t>
            </a:fld>
            <a:endParaRPr lang="en-US"/>
          </a:p>
        </p:txBody>
      </p:sp>
      <p:grpSp>
        <p:nvGrpSpPr>
          <p:cNvPr id="38" name="Group 37">
            <a:extLst>
              <a:ext uri="{FF2B5EF4-FFF2-40B4-BE49-F238E27FC236}">
                <a16:creationId xmlns:a16="http://schemas.microsoft.com/office/drawing/2014/main" id="{62DA0730-CBAE-2B41-B323-C9B5850A1F24}"/>
              </a:ext>
            </a:extLst>
          </p:cNvPr>
          <p:cNvGrpSpPr/>
          <p:nvPr/>
        </p:nvGrpSpPr>
        <p:grpSpPr>
          <a:xfrm>
            <a:off x="6044374" y="646366"/>
            <a:ext cx="2337654" cy="5459404"/>
            <a:chOff x="6044374" y="646366"/>
            <a:chExt cx="2337654" cy="5459404"/>
          </a:xfrm>
        </p:grpSpPr>
        <p:pic>
          <p:nvPicPr>
            <p:cNvPr id="6" name="Picture 5" descr="A picture containing indoor, table, photo, small&#10;&#10;Description automatically generated">
              <a:extLst>
                <a:ext uri="{FF2B5EF4-FFF2-40B4-BE49-F238E27FC236}">
                  <a16:creationId xmlns:a16="http://schemas.microsoft.com/office/drawing/2014/main" id="{99C90858-F985-8549-80A1-E51042AE3D3D}"/>
                </a:ext>
              </a:extLst>
            </p:cNvPr>
            <p:cNvPicPr>
              <a:picLocks noChangeAspect="1"/>
            </p:cNvPicPr>
            <p:nvPr/>
          </p:nvPicPr>
          <p:blipFill>
            <a:blip r:embed="rId3"/>
            <a:stretch>
              <a:fillRect/>
            </a:stretch>
          </p:blipFill>
          <p:spPr>
            <a:xfrm>
              <a:off x="6044374" y="646366"/>
              <a:ext cx="2337654" cy="5001763"/>
            </a:xfrm>
            <a:prstGeom prst="rect">
              <a:avLst/>
            </a:prstGeom>
          </p:spPr>
        </p:pic>
        <p:sp>
          <p:nvSpPr>
            <p:cNvPr id="11" name="TextBox 10">
              <a:extLst>
                <a:ext uri="{FF2B5EF4-FFF2-40B4-BE49-F238E27FC236}">
                  <a16:creationId xmlns:a16="http://schemas.microsoft.com/office/drawing/2014/main" id="{BD8659E1-64F3-424A-8F1B-60BB2F72E223}"/>
                </a:ext>
              </a:extLst>
            </p:cNvPr>
            <p:cNvSpPr txBox="1"/>
            <p:nvPr/>
          </p:nvSpPr>
          <p:spPr>
            <a:xfrm>
              <a:off x="6869223" y="5705660"/>
              <a:ext cx="828462" cy="400110"/>
            </a:xfrm>
            <a:prstGeom prst="rect">
              <a:avLst/>
            </a:prstGeom>
            <a:noFill/>
          </p:spPr>
          <p:txBody>
            <a:bodyPr wrap="square" rtlCol="0">
              <a:spAutoFit/>
            </a:bodyPr>
            <a:lstStyle/>
            <a:p>
              <a:r>
                <a:rPr lang="en-US" sz="2000" dirty="0">
                  <a:cs typeface="Times New Roman" panose="02020603050405020304" pitchFamily="18" charset="0"/>
                </a:rPr>
                <a:t>X</a:t>
              </a:r>
              <a:r>
                <a:rPr lang="en-US" sz="2000" baseline="-25000" dirty="0">
                  <a:cs typeface="Times New Roman" panose="02020603050405020304" pitchFamily="18" charset="0"/>
                </a:rPr>
                <a:t>2</a:t>
              </a:r>
              <a:r>
                <a:rPr lang="en-US" sz="2000" baseline="30000" dirty="0">
                  <a:cs typeface="Times New Roman" panose="02020603050405020304" pitchFamily="18" charset="0"/>
                </a:rPr>
                <a:t> +</a:t>
              </a:r>
              <a:endParaRPr lang="en-US" sz="2000" dirty="0">
                <a:cs typeface="Times New Roman" panose="02020603050405020304" pitchFamily="18" charset="0"/>
              </a:endParaRPr>
            </a:p>
          </p:txBody>
        </p:sp>
      </p:grpSp>
      <p:grpSp>
        <p:nvGrpSpPr>
          <p:cNvPr id="37" name="Group 36">
            <a:extLst>
              <a:ext uri="{FF2B5EF4-FFF2-40B4-BE49-F238E27FC236}">
                <a16:creationId xmlns:a16="http://schemas.microsoft.com/office/drawing/2014/main" id="{EF29EA77-6D44-AF4F-B7D1-BC16D0FFA228}"/>
              </a:ext>
            </a:extLst>
          </p:cNvPr>
          <p:cNvGrpSpPr/>
          <p:nvPr/>
        </p:nvGrpSpPr>
        <p:grpSpPr>
          <a:xfrm>
            <a:off x="3700779" y="747361"/>
            <a:ext cx="1997427" cy="5361023"/>
            <a:chOff x="3700779" y="747361"/>
            <a:chExt cx="1997427" cy="5361023"/>
          </a:xfrm>
        </p:grpSpPr>
        <p:pic>
          <p:nvPicPr>
            <p:cNvPr id="8" name="Picture 7" descr="A picture containing table, photo, wooden, sitting&#10;&#10;Description automatically generated">
              <a:extLst>
                <a:ext uri="{FF2B5EF4-FFF2-40B4-BE49-F238E27FC236}">
                  <a16:creationId xmlns:a16="http://schemas.microsoft.com/office/drawing/2014/main" id="{6FFD9E52-E68F-6042-BCA3-1AC4DB95EDF5}"/>
                </a:ext>
              </a:extLst>
            </p:cNvPr>
            <p:cNvPicPr>
              <a:picLocks noChangeAspect="1"/>
            </p:cNvPicPr>
            <p:nvPr/>
          </p:nvPicPr>
          <p:blipFill>
            <a:blip r:embed="rId4"/>
            <a:stretch>
              <a:fillRect/>
            </a:stretch>
          </p:blipFill>
          <p:spPr>
            <a:xfrm>
              <a:off x="3700779" y="747361"/>
              <a:ext cx="1874593" cy="4885161"/>
            </a:xfrm>
            <a:prstGeom prst="rect">
              <a:avLst/>
            </a:prstGeom>
          </p:spPr>
        </p:pic>
        <p:sp>
          <p:nvSpPr>
            <p:cNvPr id="10" name="TextBox 9">
              <a:extLst>
                <a:ext uri="{FF2B5EF4-FFF2-40B4-BE49-F238E27FC236}">
                  <a16:creationId xmlns:a16="http://schemas.microsoft.com/office/drawing/2014/main" id="{EF15924C-3DB7-DA4E-BA04-2EE40894967E}"/>
                </a:ext>
              </a:extLst>
            </p:cNvPr>
            <p:cNvSpPr txBox="1"/>
            <p:nvPr/>
          </p:nvSpPr>
          <p:spPr>
            <a:xfrm>
              <a:off x="4304465" y="5708274"/>
              <a:ext cx="728084" cy="400110"/>
            </a:xfrm>
            <a:prstGeom prst="rect">
              <a:avLst/>
            </a:prstGeom>
            <a:noFill/>
          </p:spPr>
          <p:txBody>
            <a:bodyPr wrap="none" rtlCol="0">
              <a:spAutoFit/>
            </a:bodyPr>
            <a:lstStyle/>
            <a:p>
              <a:r>
                <a:rPr lang="en-US" sz="2000" dirty="0">
                  <a:cs typeface="Times New Roman" panose="02020603050405020304" pitchFamily="18" charset="0"/>
                </a:rPr>
                <a:t>GM</a:t>
              </a:r>
              <a:r>
                <a:rPr lang="en-US" sz="2000" baseline="-25000" dirty="0">
                  <a:cs typeface="Times New Roman" panose="02020603050405020304" pitchFamily="18" charset="0"/>
                </a:rPr>
                <a:t>5</a:t>
              </a:r>
              <a:r>
                <a:rPr lang="en-US" sz="2000" baseline="30000" dirty="0">
                  <a:cs typeface="Times New Roman" panose="02020603050405020304" pitchFamily="18" charset="0"/>
                </a:rPr>
                <a:t>-</a:t>
              </a:r>
              <a:endParaRPr lang="en-US" sz="2000" dirty="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BD43ABA6-6CD1-6546-839A-FEF6E5205707}"/>
                </a:ext>
              </a:extLst>
            </p:cNvPr>
            <p:cNvCxnSpPr>
              <a:cxnSpLocks/>
            </p:cNvCxnSpPr>
            <p:nvPr/>
          </p:nvCxnSpPr>
          <p:spPr>
            <a:xfrm>
              <a:off x="5019665" y="1427377"/>
              <a:ext cx="678541"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398A377-29CF-1640-935A-62A82AD7501B}"/>
                </a:ext>
              </a:extLst>
            </p:cNvPr>
            <p:cNvCxnSpPr>
              <a:cxnSpLocks/>
            </p:cNvCxnSpPr>
            <p:nvPr/>
          </p:nvCxnSpPr>
          <p:spPr>
            <a:xfrm flipH="1">
              <a:off x="3811042" y="950671"/>
              <a:ext cx="463416"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5D3CCEE-0479-C049-BEF4-18CE8DD1342F}"/>
                </a:ext>
              </a:extLst>
            </p:cNvPr>
            <p:cNvCxnSpPr>
              <a:cxnSpLocks/>
            </p:cNvCxnSpPr>
            <p:nvPr/>
          </p:nvCxnSpPr>
          <p:spPr>
            <a:xfrm>
              <a:off x="5159248" y="2007465"/>
              <a:ext cx="53895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10DBEE9-8144-4241-A75E-EF1FDCDB115A}"/>
              </a:ext>
            </a:extLst>
          </p:cNvPr>
          <p:cNvGrpSpPr/>
          <p:nvPr/>
        </p:nvGrpSpPr>
        <p:grpSpPr>
          <a:xfrm>
            <a:off x="8382028" y="983497"/>
            <a:ext cx="2726418" cy="5115188"/>
            <a:chOff x="8382028" y="983497"/>
            <a:chExt cx="2726418" cy="5115188"/>
          </a:xfrm>
        </p:grpSpPr>
        <p:sp>
          <p:nvSpPr>
            <p:cNvPr id="12" name="TextBox 11">
              <a:extLst>
                <a:ext uri="{FF2B5EF4-FFF2-40B4-BE49-F238E27FC236}">
                  <a16:creationId xmlns:a16="http://schemas.microsoft.com/office/drawing/2014/main" id="{3D9A0EAB-33DC-EC41-8AE1-FD09B8C8A7DC}"/>
                </a:ext>
              </a:extLst>
            </p:cNvPr>
            <p:cNvSpPr txBox="1"/>
            <p:nvPr/>
          </p:nvSpPr>
          <p:spPr>
            <a:xfrm>
              <a:off x="9467032" y="5698575"/>
              <a:ext cx="828462" cy="400110"/>
            </a:xfrm>
            <a:prstGeom prst="rect">
              <a:avLst/>
            </a:prstGeom>
            <a:noFill/>
          </p:spPr>
          <p:txBody>
            <a:bodyPr wrap="square" rtlCol="0">
              <a:spAutoFit/>
            </a:bodyPr>
            <a:lstStyle/>
            <a:p>
              <a:r>
                <a:rPr lang="en-US" sz="2000" dirty="0">
                  <a:cs typeface="Times New Roman" panose="02020603050405020304" pitchFamily="18" charset="0"/>
                </a:rPr>
                <a:t>X</a:t>
              </a:r>
              <a:r>
                <a:rPr lang="en-US" sz="2000" baseline="-25000" dirty="0">
                  <a:cs typeface="Times New Roman" panose="02020603050405020304" pitchFamily="18" charset="0"/>
                </a:rPr>
                <a:t>3</a:t>
              </a:r>
              <a:r>
                <a:rPr lang="en-US" sz="2000" baseline="30000" dirty="0">
                  <a:cs typeface="Times New Roman" panose="02020603050405020304" pitchFamily="18" charset="0"/>
                </a:rPr>
                <a:t> +</a:t>
              </a:r>
              <a:endParaRPr lang="en-US" sz="2000" dirty="0">
                <a:cs typeface="Times New Roman" panose="02020603050405020304" pitchFamily="18" charset="0"/>
              </a:endParaRPr>
            </a:p>
          </p:txBody>
        </p:sp>
        <p:pic>
          <p:nvPicPr>
            <p:cNvPr id="14" name="Picture 13" descr="A picture containing photo, showing, table, sitting&#10;&#10;Description automatically generated">
              <a:extLst>
                <a:ext uri="{FF2B5EF4-FFF2-40B4-BE49-F238E27FC236}">
                  <a16:creationId xmlns:a16="http://schemas.microsoft.com/office/drawing/2014/main" id="{88AC556C-EF9C-974A-832A-2386C5FBC2E8}"/>
                </a:ext>
              </a:extLst>
            </p:cNvPr>
            <p:cNvPicPr>
              <a:picLocks noChangeAspect="1"/>
            </p:cNvPicPr>
            <p:nvPr/>
          </p:nvPicPr>
          <p:blipFill>
            <a:blip r:embed="rId5"/>
            <a:stretch>
              <a:fillRect/>
            </a:stretch>
          </p:blipFill>
          <p:spPr>
            <a:xfrm>
              <a:off x="8493689" y="983497"/>
              <a:ext cx="2454992" cy="4649025"/>
            </a:xfrm>
            <a:prstGeom prst="rect">
              <a:avLst/>
            </a:prstGeom>
          </p:spPr>
        </p:pic>
        <p:cxnSp>
          <p:nvCxnSpPr>
            <p:cNvPr id="28" name="Straight Arrow Connector 27">
              <a:extLst>
                <a:ext uri="{FF2B5EF4-FFF2-40B4-BE49-F238E27FC236}">
                  <a16:creationId xmlns:a16="http://schemas.microsoft.com/office/drawing/2014/main" id="{1A6DCC86-014D-FE40-A498-3453B38D2E38}"/>
                </a:ext>
              </a:extLst>
            </p:cNvPr>
            <p:cNvCxnSpPr>
              <a:cxnSpLocks/>
            </p:cNvCxnSpPr>
            <p:nvPr/>
          </p:nvCxnSpPr>
          <p:spPr>
            <a:xfrm flipH="1">
              <a:off x="8382028" y="1798371"/>
              <a:ext cx="463416"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5F0E81D-C6B3-8646-B25B-83F45F3C2A6F}"/>
                </a:ext>
              </a:extLst>
            </p:cNvPr>
            <p:cNvCxnSpPr>
              <a:cxnSpLocks/>
            </p:cNvCxnSpPr>
            <p:nvPr/>
          </p:nvCxnSpPr>
          <p:spPr>
            <a:xfrm>
              <a:off x="10569489" y="2736882"/>
              <a:ext cx="53895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56865D5-97A7-B540-A2AA-5C1D3B6B26D4}"/>
                </a:ext>
              </a:extLst>
            </p:cNvPr>
            <p:cNvCxnSpPr>
              <a:cxnSpLocks/>
            </p:cNvCxnSpPr>
            <p:nvPr/>
          </p:nvCxnSpPr>
          <p:spPr>
            <a:xfrm flipH="1">
              <a:off x="8493689" y="2978107"/>
              <a:ext cx="463416"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334E01A2-EC8E-0B48-98AF-926185610B63}"/>
              </a:ext>
            </a:extLst>
          </p:cNvPr>
          <p:cNvGrpSpPr/>
          <p:nvPr/>
        </p:nvGrpSpPr>
        <p:grpSpPr>
          <a:xfrm>
            <a:off x="251493" y="877875"/>
            <a:ext cx="3279425" cy="5846070"/>
            <a:chOff x="251493" y="877875"/>
            <a:chExt cx="3279425" cy="5846070"/>
          </a:xfrm>
        </p:grpSpPr>
        <p:pic>
          <p:nvPicPr>
            <p:cNvPr id="9" name="Picture 8" descr="A picture containing showing, indoor, table, sitting&#10;&#10;Description automatically generated">
              <a:extLst>
                <a:ext uri="{FF2B5EF4-FFF2-40B4-BE49-F238E27FC236}">
                  <a16:creationId xmlns:a16="http://schemas.microsoft.com/office/drawing/2014/main" id="{C02B4905-AEE3-BF45-8B66-8374B3A1330D}"/>
                </a:ext>
              </a:extLst>
            </p:cNvPr>
            <p:cNvPicPr>
              <a:picLocks noChangeAspect="1"/>
            </p:cNvPicPr>
            <p:nvPr/>
          </p:nvPicPr>
          <p:blipFill>
            <a:blip r:embed="rId6"/>
            <a:stretch>
              <a:fillRect/>
            </a:stretch>
          </p:blipFill>
          <p:spPr>
            <a:xfrm>
              <a:off x="1128206" y="877875"/>
              <a:ext cx="2356384" cy="4685724"/>
            </a:xfrm>
            <a:prstGeom prst="rect">
              <a:avLst/>
            </a:prstGeom>
          </p:spPr>
        </p:pic>
        <p:sp>
          <p:nvSpPr>
            <p:cNvPr id="13" name="TextBox 12">
              <a:extLst>
                <a:ext uri="{FF2B5EF4-FFF2-40B4-BE49-F238E27FC236}">
                  <a16:creationId xmlns:a16="http://schemas.microsoft.com/office/drawing/2014/main" id="{9A311ACB-E059-0A42-8FE6-3EF2D206F3EA}"/>
                </a:ext>
              </a:extLst>
            </p:cNvPr>
            <p:cNvSpPr txBox="1"/>
            <p:nvPr/>
          </p:nvSpPr>
          <p:spPr>
            <a:xfrm>
              <a:off x="1610773" y="5544687"/>
              <a:ext cx="1434789" cy="707886"/>
            </a:xfrm>
            <a:prstGeom prst="rect">
              <a:avLst/>
            </a:prstGeom>
            <a:noFill/>
          </p:spPr>
          <p:txBody>
            <a:bodyPr wrap="square" rtlCol="0">
              <a:spAutoFit/>
            </a:bodyPr>
            <a:lstStyle/>
            <a:p>
              <a:r>
                <a:rPr lang="en-US" sz="2000" dirty="0">
                  <a:cs typeface="Times New Roman" panose="02020603050405020304" pitchFamily="18" charset="0"/>
                </a:rPr>
                <a:t>Undistorted </a:t>
              </a:r>
            </a:p>
            <a:p>
              <a:r>
                <a:rPr lang="en-US" sz="2000" dirty="0">
                  <a:cs typeface="Times New Roman" panose="02020603050405020304" pitchFamily="18" charset="0"/>
                </a:rPr>
                <a:t>structure</a:t>
              </a:r>
            </a:p>
          </p:txBody>
        </p:sp>
        <p:sp>
          <p:nvSpPr>
            <p:cNvPr id="15" name="TextBox 14">
              <a:extLst>
                <a:ext uri="{FF2B5EF4-FFF2-40B4-BE49-F238E27FC236}">
                  <a16:creationId xmlns:a16="http://schemas.microsoft.com/office/drawing/2014/main" id="{86E0563B-E681-1C4C-9B92-181EA4505B58}"/>
                </a:ext>
              </a:extLst>
            </p:cNvPr>
            <p:cNvSpPr txBox="1"/>
            <p:nvPr/>
          </p:nvSpPr>
          <p:spPr>
            <a:xfrm>
              <a:off x="494548" y="1322312"/>
              <a:ext cx="415791" cy="347972"/>
            </a:xfrm>
            <a:prstGeom prst="rect">
              <a:avLst/>
            </a:prstGeom>
            <a:noFill/>
          </p:spPr>
          <p:txBody>
            <a:bodyPr wrap="none" rtlCol="0">
              <a:spAutoFit/>
            </a:bodyPr>
            <a:lstStyle/>
            <a:p>
              <a:r>
                <a:rPr lang="en-US" dirty="0"/>
                <a:t>O2</a:t>
              </a:r>
            </a:p>
          </p:txBody>
        </p:sp>
        <p:sp>
          <p:nvSpPr>
            <p:cNvPr id="16" name="TextBox 15">
              <a:extLst>
                <a:ext uri="{FF2B5EF4-FFF2-40B4-BE49-F238E27FC236}">
                  <a16:creationId xmlns:a16="http://schemas.microsoft.com/office/drawing/2014/main" id="{C8B12BBE-292F-EE4B-857F-DDF32619D960}"/>
                </a:ext>
              </a:extLst>
            </p:cNvPr>
            <p:cNvSpPr txBox="1"/>
            <p:nvPr/>
          </p:nvSpPr>
          <p:spPr>
            <a:xfrm>
              <a:off x="494548" y="1762227"/>
              <a:ext cx="415791" cy="347972"/>
            </a:xfrm>
            <a:prstGeom prst="rect">
              <a:avLst/>
            </a:prstGeom>
            <a:noFill/>
          </p:spPr>
          <p:txBody>
            <a:bodyPr wrap="none" rtlCol="0">
              <a:spAutoFit/>
            </a:bodyPr>
            <a:lstStyle/>
            <a:p>
              <a:r>
                <a:rPr lang="en-US" dirty="0"/>
                <a:t>O1</a:t>
              </a:r>
            </a:p>
          </p:txBody>
        </p:sp>
        <p:sp>
          <p:nvSpPr>
            <p:cNvPr id="17" name="TextBox 16">
              <a:extLst>
                <a:ext uri="{FF2B5EF4-FFF2-40B4-BE49-F238E27FC236}">
                  <a16:creationId xmlns:a16="http://schemas.microsoft.com/office/drawing/2014/main" id="{4CDE327E-5516-4145-B963-C8B3429F7490}"/>
                </a:ext>
              </a:extLst>
            </p:cNvPr>
            <p:cNvSpPr txBox="1"/>
            <p:nvPr/>
          </p:nvSpPr>
          <p:spPr>
            <a:xfrm>
              <a:off x="494548" y="2179168"/>
              <a:ext cx="415791" cy="347972"/>
            </a:xfrm>
            <a:prstGeom prst="rect">
              <a:avLst/>
            </a:prstGeom>
            <a:noFill/>
          </p:spPr>
          <p:txBody>
            <a:bodyPr wrap="none" rtlCol="0">
              <a:spAutoFit/>
            </a:bodyPr>
            <a:lstStyle/>
            <a:p>
              <a:r>
                <a:rPr lang="en-US" dirty="0"/>
                <a:t>O3</a:t>
              </a:r>
            </a:p>
          </p:txBody>
        </p:sp>
        <p:cxnSp>
          <p:nvCxnSpPr>
            <p:cNvPr id="18" name="Straight Arrow Connector 17">
              <a:extLst>
                <a:ext uri="{FF2B5EF4-FFF2-40B4-BE49-F238E27FC236}">
                  <a16:creationId xmlns:a16="http://schemas.microsoft.com/office/drawing/2014/main" id="{13622A08-C131-D443-8946-C6FA2B9EDD16}"/>
                </a:ext>
              </a:extLst>
            </p:cNvPr>
            <p:cNvCxnSpPr>
              <a:cxnSpLocks/>
            </p:cNvCxnSpPr>
            <p:nvPr/>
          </p:nvCxnSpPr>
          <p:spPr>
            <a:xfrm>
              <a:off x="910339" y="1496298"/>
              <a:ext cx="47754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3211BE8-7111-8F4A-AFE9-72491259638F}"/>
                </a:ext>
              </a:extLst>
            </p:cNvPr>
            <p:cNvCxnSpPr>
              <a:cxnSpLocks/>
              <a:stCxn id="16" idx="3"/>
            </p:cNvCxnSpPr>
            <p:nvPr/>
          </p:nvCxnSpPr>
          <p:spPr>
            <a:xfrm>
              <a:off x="910339" y="1936213"/>
              <a:ext cx="745540" cy="23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F412675-5866-1246-A49F-D3EA2F83BC1A}"/>
                </a:ext>
              </a:extLst>
            </p:cNvPr>
            <p:cNvCxnSpPr>
              <a:cxnSpLocks/>
            </p:cNvCxnSpPr>
            <p:nvPr/>
          </p:nvCxnSpPr>
          <p:spPr>
            <a:xfrm>
              <a:off x="904756" y="2363558"/>
              <a:ext cx="47754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87CF781-35C7-4B4A-9CAC-E819FB10B01C}"/>
                </a:ext>
              </a:extLst>
            </p:cNvPr>
            <p:cNvCxnSpPr>
              <a:cxnSpLocks/>
            </p:cNvCxnSpPr>
            <p:nvPr/>
          </p:nvCxnSpPr>
          <p:spPr>
            <a:xfrm>
              <a:off x="871373" y="2978107"/>
              <a:ext cx="72583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04CE3B1-BF49-C24A-B77C-E746F0948A24}"/>
                </a:ext>
              </a:extLst>
            </p:cNvPr>
            <p:cNvSpPr txBox="1"/>
            <p:nvPr/>
          </p:nvSpPr>
          <p:spPr>
            <a:xfrm>
              <a:off x="522465" y="2793716"/>
              <a:ext cx="332105" cy="347972"/>
            </a:xfrm>
            <a:prstGeom prst="rect">
              <a:avLst/>
            </a:prstGeom>
            <a:noFill/>
          </p:spPr>
          <p:txBody>
            <a:bodyPr wrap="none" rtlCol="0">
              <a:spAutoFit/>
            </a:bodyPr>
            <a:lstStyle/>
            <a:p>
              <a:r>
                <a:rPr lang="en-US" dirty="0"/>
                <a:t>Bi</a:t>
              </a:r>
            </a:p>
          </p:txBody>
        </p:sp>
        <p:sp>
          <p:nvSpPr>
            <p:cNvPr id="23" name="TextBox 22">
              <a:extLst>
                <a:ext uri="{FF2B5EF4-FFF2-40B4-BE49-F238E27FC236}">
                  <a16:creationId xmlns:a16="http://schemas.microsoft.com/office/drawing/2014/main" id="{1B1B59BE-514D-264D-A8E4-D97267B79E44}"/>
                </a:ext>
              </a:extLst>
            </p:cNvPr>
            <p:cNvSpPr txBox="1"/>
            <p:nvPr/>
          </p:nvSpPr>
          <p:spPr>
            <a:xfrm>
              <a:off x="528202" y="3686542"/>
              <a:ext cx="357063" cy="347972"/>
            </a:xfrm>
            <a:prstGeom prst="rect">
              <a:avLst/>
            </a:prstGeom>
            <a:noFill/>
          </p:spPr>
          <p:txBody>
            <a:bodyPr wrap="none" rtlCol="0">
              <a:spAutoFit/>
            </a:bodyPr>
            <a:lstStyle/>
            <a:p>
              <a:r>
                <a:rPr lang="en-US" dirty="0"/>
                <a:t>W</a:t>
              </a:r>
            </a:p>
          </p:txBody>
        </p:sp>
        <p:cxnSp>
          <p:nvCxnSpPr>
            <p:cNvPr id="24" name="Straight Arrow Connector 23">
              <a:extLst>
                <a:ext uri="{FF2B5EF4-FFF2-40B4-BE49-F238E27FC236}">
                  <a16:creationId xmlns:a16="http://schemas.microsoft.com/office/drawing/2014/main" id="{45881786-EDAF-3944-B50C-E62EFE705140}"/>
                </a:ext>
              </a:extLst>
            </p:cNvPr>
            <p:cNvCxnSpPr>
              <a:cxnSpLocks/>
            </p:cNvCxnSpPr>
            <p:nvPr/>
          </p:nvCxnSpPr>
          <p:spPr>
            <a:xfrm>
              <a:off x="851765" y="3872015"/>
              <a:ext cx="887864" cy="2760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4A0113C-5511-F844-B8B2-C73ECFF43E7E}"/>
                </a:ext>
              </a:extLst>
            </p:cNvPr>
            <p:cNvGrpSpPr/>
            <p:nvPr/>
          </p:nvGrpSpPr>
          <p:grpSpPr>
            <a:xfrm>
              <a:off x="251493" y="4855713"/>
              <a:ext cx="3279425" cy="1868232"/>
              <a:chOff x="565694" y="4239419"/>
              <a:chExt cx="3279425" cy="1868232"/>
            </a:xfrm>
          </p:grpSpPr>
          <p:sp>
            <p:nvSpPr>
              <p:cNvPr id="32" name="TextBox 31">
                <a:extLst>
                  <a:ext uri="{FF2B5EF4-FFF2-40B4-BE49-F238E27FC236}">
                    <a16:creationId xmlns:a16="http://schemas.microsoft.com/office/drawing/2014/main" id="{EB85AEEC-D2D4-294B-8132-B4D07A9630B0}"/>
                  </a:ext>
                </a:extLst>
              </p:cNvPr>
              <p:cNvSpPr txBox="1"/>
              <p:nvPr/>
            </p:nvSpPr>
            <p:spPr>
              <a:xfrm>
                <a:off x="565694" y="4239419"/>
                <a:ext cx="1949880" cy="461665"/>
              </a:xfrm>
              <a:prstGeom prst="rect">
                <a:avLst/>
              </a:prstGeom>
              <a:noFill/>
            </p:spPr>
            <p:txBody>
              <a:bodyPr wrap="square" rtlCol="0">
                <a:spAutoFit/>
              </a:bodyPr>
              <a:lstStyle/>
              <a:p>
                <a:r>
                  <a:rPr lang="en-US" sz="2400" b="1" dirty="0"/>
                  <a:t>z</a:t>
                </a:r>
                <a:r>
                  <a:rPr lang="en-US" sz="2400" b="1" baseline="-25000" dirty="0"/>
                  <a:t> </a:t>
                </a:r>
                <a:r>
                  <a:rPr lang="en-US" sz="2400" b="1" dirty="0"/>
                  <a:t> </a:t>
                </a:r>
              </a:p>
            </p:txBody>
          </p:sp>
          <p:sp>
            <p:nvSpPr>
              <p:cNvPr id="33" name="Right Arrow 32">
                <a:extLst>
                  <a:ext uri="{FF2B5EF4-FFF2-40B4-BE49-F238E27FC236}">
                    <a16:creationId xmlns:a16="http://schemas.microsoft.com/office/drawing/2014/main" id="{D536C5BD-AFB0-0E47-852A-01436776ED16}"/>
                  </a:ext>
                </a:extLst>
              </p:cNvPr>
              <p:cNvSpPr/>
              <p:nvPr/>
            </p:nvSpPr>
            <p:spPr>
              <a:xfrm>
                <a:off x="684276" y="5814875"/>
                <a:ext cx="1227130" cy="12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DAADC33-8892-044A-9487-A2884D0ECE13}"/>
                  </a:ext>
                </a:extLst>
              </p:cNvPr>
              <p:cNvSpPr txBox="1"/>
              <p:nvPr/>
            </p:nvSpPr>
            <p:spPr>
              <a:xfrm>
                <a:off x="1895239" y="5645986"/>
                <a:ext cx="1949880" cy="461665"/>
              </a:xfrm>
              <a:prstGeom prst="rect">
                <a:avLst/>
              </a:prstGeom>
              <a:noFill/>
            </p:spPr>
            <p:txBody>
              <a:bodyPr wrap="square" rtlCol="0">
                <a:spAutoFit/>
              </a:bodyPr>
              <a:lstStyle/>
              <a:p>
                <a:r>
                  <a:rPr lang="en-US" sz="2400" b="1" dirty="0"/>
                  <a:t>x </a:t>
                </a:r>
                <a:r>
                  <a:rPr lang="en-US" sz="2400" b="1" baseline="-25000" dirty="0"/>
                  <a:t> </a:t>
                </a:r>
                <a:r>
                  <a:rPr lang="en-US" sz="2400" b="1" dirty="0"/>
                  <a:t> </a:t>
                </a:r>
              </a:p>
            </p:txBody>
          </p:sp>
          <p:sp>
            <p:nvSpPr>
              <p:cNvPr id="35" name="Right Arrow 34">
                <a:extLst>
                  <a:ext uri="{FF2B5EF4-FFF2-40B4-BE49-F238E27FC236}">
                    <a16:creationId xmlns:a16="http://schemas.microsoft.com/office/drawing/2014/main" id="{A26DC8E0-D951-BE4A-A6CA-4CE4C3D56DF2}"/>
                  </a:ext>
                </a:extLst>
              </p:cNvPr>
              <p:cNvSpPr/>
              <p:nvPr/>
            </p:nvSpPr>
            <p:spPr>
              <a:xfrm rot="16200000">
                <a:off x="92448" y="5220436"/>
                <a:ext cx="1227130" cy="12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6673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6BC-FCC1-4348-AA88-E51B86D48B69}"/>
              </a:ext>
            </a:extLst>
          </p:cNvPr>
          <p:cNvSpPr>
            <a:spLocks noGrp="1"/>
          </p:cNvSpPr>
          <p:nvPr>
            <p:ph type="title"/>
          </p:nvPr>
        </p:nvSpPr>
        <p:spPr>
          <a:xfrm>
            <a:off x="0" y="-375557"/>
            <a:ext cx="12853736" cy="1325563"/>
          </a:xfrm>
        </p:spPr>
        <p:txBody>
          <a:bodyPr>
            <a:normAutofit/>
          </a:bodyPr>
          <a:lstStyle/>
          <a:p>
            <a:r>
              <a:rPr lang="en-US" sz="3600" dirty="0"/>
              <a:t>Our approach: predict potential spin switching pathways </a:t>
            </a:r>
          </a:p>
        </p:txBody>
      </p:sp>
      <p:sp>
        <p:nvSpPr>
          <p:cNvPr id="3" name="Footer Placeholder 2">
            <a:extLst>
              <a:ext uri="{FF2B5EF4-FFF2-40B4-BE49-F238E27FC236}">
                <a16:creationId xmlns:a16="http://schemas.microsoft.com/office/drawing/2014/main" id="{4D90FE5A-58DB-D44B-99D6-41DB047F9554}"/>
              </a:ext>
            </a:extLst>
          </p:cNvPr>
          <p:cNvSpPr>
            <a:spLocks noGrp="1"/>
          </p:cNvSpPr>
          <p:nvPr>
            <p:ph type="ftr" sz="quarter" idx="11"/>
          </p:nvPr>
        </p:nvSpPr>
        <p:spPr/>
        <p:txBody>
          <a:bodyPr/>
          <a:lstStyle/>
          <a:p>
            <a:r>
              <a:rPr lang="en-US"/>
              <a:t>Nima Leclerc, nleclerc@seas.upenn.edu</a:t>
            </a:r>
          </a:p>
        </p:txBody>
      </p:sp>
      <p:sp>
        <p:nvSpPr>
          <p:cNvPr id="4" name="Slide Number Placeholder 3">
            <a:extLst>
              <a:ext uri="{FF2B5EF4-FFF2-40B4-BE49-F238E27FC236}">
                <a16:creationId xmlns:a16="http://schemas.microsoft.com/office/drawing/2014/main" id="{A976BC50-E558-8042-A581-827C009872AA}"/>
              </a:ext>
            </a:extLst>
          </p:cNvPr>
          <p:cNvSpPr>
            <a:spLocks noGrp="1"/>
          </p:cNvSpPr>
          <p:nvPr>
            <p:ph type="sldNum" sz="quarter" idx="12"/>
          </p:nvPr>
        </p:nvSpPr>
        <p:spPr/>
        <p:txBody>
          <a:bodyPr/>
          <a:lstStyle/>
          <a:p>
            <a:fld id="{BC8B4251-9EDA-3740-BAD3-BDF8FE7B2E62}" type="slidenum">
              <a:rPr lang="en-US" smtClean="0"/>
              <a:t>4</a:t>
            </a:fld>
            <a:endParaRPr lang="en-US" dirty="0"/>
          </a:p>
        </p:txBody>
      </p:sp>
      <p:grpSp>
        <p:nvGrpSpPr>
          <p:cNvPr id="51" name="Group 50">
            <a:extLst>
              <a:ext uri="{FF2B5EF4-FFF2-40B4-BE49-F238E27FC236}">
                <a16:creationId xmlns:a16="http://schemas.microsoft.com/office/drawing/2014/main" id="{1048469B-E92C-C249-9A00-54F52F69D1BE}"/>
              </a:ext>
            </a:extLst>
          </p:cNvPr>
          <p:cNvGrpSpPr/>
          <p:nvPr/>
        </p:nvGrpSpPr>
        <p:grpSpPr>
          <a:xfrm>
            <a:off x="344049" y="779488"/>
            <a:ext cx="5584371" cy="5576861"/>
            <a:chOff x="344049" y="779488"/>
            <a:chExt cx="5584371" cy="5576861"/>
          </a:xfrm>
        </p:grpSpPr>
        <p:sp>
          <p:nvSpPr>
            <p:cNvPr id="6" name="Rounded Rectangle 5">
              <a:extLst>
                <a:ext uri="{FF2B5EF4-FFF2-40B4-BE49-F238E27FC236}">
                  <a16:creationId xmlns:a16="http://schemas.microsoft.com/office/drawing/2014/main" id="{9275CEEB-B75E-DD40-9868-7C4FD8DCCA45}"/>
                </a:ext>
              </a:extLst>
            </p:cNvPr>
            <p:cNvSpPr/>
            <p:nvPr/>
          </p:nvSpPr>
          <p:spPr>
            <a:xfrm>
              <a:off x="344049" y="779488"/>
              <a:ext cx="5584371" cy="5576861"/>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DB33B7D-684F-494C-B0BB-04AEA886D099}"/>
                </a:ext>
              </a:extLst>
            </p:cNvPr>
            <p:cNvSpPr txBox="1"/>
            <p:nvPr/>
          </p:nvSpPr>
          <p:spPr>
            <a:xfrm>
              <a:off x="729343" y="900241"/>
              <a:ext cx="5068873" cy="400110"/>
            </a:xfrm>
            <a:prstGeom prst="rect">
              <a:avLst/>
            </a:prstGeom>
            <a:noFill/>
          </p:spPr>
          <p:txBody>
            <a:bodyPr wrap="square" rtlCol="0">
              <a:spAutoFit/>
            </a:bodyPr>
            <a:lstStyle/>
            <a:p>
              <a:r>
                <a:rPr lang="en-US" sz="2000" b="1" u="sng" dirty="0"/>
                <a:t>Ferroelectric switching pathway predictions  </a:t>
              </a:r>
            </a:p>
          </p:txBody>
        </p:sp>
      </p:grpSp>
      <p:grpSp>
        <p:nvGrpSpPr>
          <p:cNvPr id="55" name="Group 54">
            <a:extLst>
              <a:ext uri="{FF2B5EF4-FFF2-40B4-BE49-F238E27FC236}">
                <a16:creationId xmlns:a16="http://schemas.microsoft.com/office/drawing/2014/main" id="{74FF8A99-E325-0845-854E-9FD6337284B2}"/>
              </a:ext>
            </a:extLst>
          </p:cNvPr>
          <p:cNvGrpSpPr/>
          <p:nvPr/>
        </p:nvGrpSpPr>
        <p:grpSpPr>
          <a:xfrm>
            <a:off x="6351814" y="779487"/>
            <a:ext cx="6043146" cy="5576861"/>
            <a:chOff x="6351814" y="779487"/>
            <a:chExt cx="6043146" cy="5576861"/>
          </a:xfrm>
        </p:grpSpPr>
        <p:sp>
          <p:nvSpPr>
            <p:cNvPr id="22" name="Rounded Rectangle 21">
              <a:extLst>
                <a:ext uri="{FF2B5EF4-FFF2-40B4-BE49-F238E27FC236}">
                  <a16:creationId xmlns:a16="http://schemas.microsoft.com/office/drawing/2014/main" id="{5D31BF30-2CEA-834B-8379-E6E297373E9B}"/>
                </a:ext>
              </a:extLst>
            </p:cNvPr>
            <p:cNvSpPr/>
            <p:nvPr/>
          </p:nvSpPr>
          <p:spPr>
            <a:xfrm>
              <a:off x="6351814" y="779487"/>
              <a:ext cx="5753025" cy="5576861"/>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E5C065F-4698-4C4A-B662-7063D281CACE}"/>
                </a:ext>
              </a:extLst>
            </p:cNvPr>
            <p:cNvSpPr txBox="1"/>
            <p:nvPr/>
          </p:nvSpPr>
          <p:spPr>
            <a:xfrm>
              <a:off x="7326087" y="900241"/>
              <a:ext cx="5068873" cy="400110"/>
            </a:xfrm>
            <a:prstGeom prst="rect">
              <a:avLst/>
            </a:prstGeom>
            <a:noFill/>
          </p:spPr>
          <p:txBody>
            <a:bodyPr wrap="square" rtlCol="0">
              <a:spAutoFit/>
            </a:bodyPr>
            <a:lstStyle/>
            <a:p>
              <a:r>
                <a:rPr lang="en-US" sz="2000" b="1" u="sng" dirty="0">
                  <a:solidFill>
                    <a:srgbClr val="0070C0"/>
                  </a:solidFill>
                </a:rPr>
                <a:t>Magnetic property predictions  </a:t>
              </a:r>
            </a:p>
          </p:txBody>
        </p:sp>
      </p:grpSp>
      <p:grpSp>
        <p:nvGrpSpPr>
          <p:cNvPr id="52" name="Group 51">
            <a:extLst>
              <a:ext uri="{FF2B5EF4-FFF2-40B4-BE49-F238E27FC236}">
                <a16:creationId xmlns:a16="http://schemas.microsoft.com/office/drawing/2014/main" id="{456E45B7-9809-9F4D-93A3-8BC545292B46}"/>
              </a:ext>
            </a:extLst>
          </p:cNvPr>
          <p:cNvGrpSpPr/>
          <p:nvPr/>
        </p:nvGrpSpPr>
        <p:grpSpPr>
          <a:xfrm>
            <a:off x="507545" y="1274356"/>
            <a:ext cx="5434678" cy="1817917"/>
            <a:chOff x="507545" y="1274356"/>
            <a:chExt cx="5434678" cy="1817917"/>
          </a:xfrm>
        </p:grpSpPr>
        <p:pic>
          <p:nvPicPr>
            <p:cNvPr id="26" name="Picture 25" descr="A picture containing showing, indoor, table, sitting&#10;&#10;Description automatically generated">
              <a:extLst>
                <a:ext uri="{FF2B5EF4-FFF2-40B4-BE49-F238E27FC236}">
                  <a16:creationId xmlns:a16="http://schemas.microsoft.com/office/drawing/2014/main" id="{1A63DBF7-06C1-8443-99B7-2B1624C00F21}"/>
                </a:ext>
              </a:extLst>
            </p:cNvPr>
            <p:cNvPicPr>
              <a:picLocks noChangeAspect="1"/>
            </p:cNvPicPr>
            <p:nvPr/>
          </p:nvPicPr>
          <p:blipFill>
            <a:blip r:embed="rId3"/>
            <a:stretch>
              <a:fillRect/>
            </a:stretch>
          </p:blipFill>
          <p:spPr>
            <a:xfrm>
              <a:off x="507545" y="1274356"/>
              <a:ext cx="914205" cy="1817917"/>
            </a:xfrm>
            <a:prstGeom prst="rect">
              <a:avLst/>
            </a:prstGeom>
          </p:spPr>
        </p:pic>
        <p:sp>
          <p:nvSpPr>
            <p:cNvPr id="43" name="TextBox 42">
              <a:extLst>
                <a:ext uri="{FF2B5EF4-FFF2-40B4-BE49-F238E27FC236}">
                  <a16:creationId xmlns:a16="http://schemas.microsoft.com/office/drawing/2014/main" id="{4C6806A1-960D-F34B-8A63-1E4FC3D86335}"/>
                </a:ext>
              </a:extLst>
            </p:cNvPr>
            <p:cNvSpPr txBox="1"/>
            <p:nvPr/>
          </p:nvSpPr>
          <p:spPr>
            <a:xfrm>
              <a:off x="1873314" y="1311691"/>
              <a:ext cx="3977935" cy="369332"/>
            </a:xfrm>
            <a:prstGeom prst="rect">
              <a:avLst/>
            </a:prstGeom>
            <a:noFill/>
          </p:spPr>
          <p:txBody>
            <a:bodyPr wrap="square" rtlCol="0">
              <a:spAutoFit/>
            </a:bodyPr>
            <a:lstStyle/>
            <a:p>
              <a:pPr marL="342900" indent="-342900">
                <a:buAutoNum type="arabicPeriod"/>
              </a:pPr>
              <a:r>
                <a:rPr lang="en-US" b="1" dirty="0"/>
                <a:t>Solve for paraelectric structure  </a:t>
              </a:r>
            </a:p>
          </p:txBody>
        </p:sp>
        <p:pic>
          <p:nvPicPr>
            <p:cNvPr id="44" name="Picture 43">
              <a:extLst>
                <a:ext uri="{FF2B5EF4-FFF2-40B4-BE49-F238E27FC236}">
                  <a16:creationId xmlns:a16="http://schemas.microsoft.com/office/drawing/2014/main" id="{8F4BA0F5-02FC-5C47-99B7-FD37B1AA1CFA}"/>
                </a:ext>
              </a:extLst>
            </p:cNvPr>
            <p:cNvPicPr>
              <a:picLocks noChangeAspect="1"/>
            </p:cNvPicPr>
            <p:nvPr/>
          </p:nvPicPr>
          <p:blipFill>
            <a:blip r:embed="rId4"/>
            <a:stretch>
              <a:fillRect/>
            </a:stretch>
          </p:blipFill>
          <p:spPr>
            <a:xfrm>
              <a:off x="2025909" y="1632926"/>
              <a:ext cx="2882772" cy="1043762"/>
            </a:xfrm>
            <a:prstGeom prst="rect">
              <a:avLst/>
            </a:prstGeom>
          </p:spPr>
        </p:pic>
        <p:sp>
          <p:nvSpPr>
            <p:cNvPr id="45" name="TextBox 44">
              <a:extLst>
                <a:ext uri="{FF2B5EF4-FFF2-40B4-BE49-F238E27FC236}">
                  <a16:creationId xmlns:a16="http://schemas.microsoft.com/office/drawing/2014/main" id="{B55A4A75-D749-6048-8323-41C13E18A964}"/>
                </a:ext>
              </a:extLst>
            </p:cNvPr>
            <p:cNvSpPr txBox="1"/>
            <p:nvPr/>
          </p:nvSpPr>
          <p:spPr>
            <a:xfrm>
              <a:off x="1551954" y="2318172"/>
              <a:ext cx="4390269" cy="646331"/>
            </a:xfrm>
            <a:prstGeom prst="rect">
              <a:avLst/>
            </a:prstGeom>
            <a:noFill/>
          </p:spPr>
          <p:txBody>
            <a:bodyPr wrap="square" rtlCol="0">
              <a:spAutoFit/>
            </a:bodyPr>
            <a:lstStyle/>
            <a:p>
              <a:r>
                <a:rPr lang="en-US" dirty="0"/>
                <a:t>Generalized gradient approximation (GGA)  within density functional theory (DFT) </a:t>
              </a:r>
            </a:p>
          </p:txBody>
        </p:sp>
      </p:grpSp>
      <p:grpSp>
        <p:nvGrpSpPr>
          <p:cNvPr id="53" name="Group 52">
            <a:extLst>
              <a:ext uri="{FF2B5EF4-FFF2-40B4-BE49-F238E27FC236}">
                <a16:creationId xmlns:a16="http://schemas.microsoft.com/office/drawing/2014/main" id="{7433B453-960F-4048-B954-60A8BC4256C6}"/>
              </a:ext>
            </a:extLst>
          </p:cNvPr>
          <p:cNvGrpSpPr/>
          <p:nvPr/>
        </p:nvGrpSpPr>
        <p:grpSpPr>
          <a:xfrm>
            <a:off x="344049" y="3129171"/>
            <a:ext cx="5505662" cy="2045409"/>
            <a:chOff x="344049" y="3129171"/>
            <a:chExt cx="5505662" cy="2045409"/>
          </a:xfrm>
        </p:grpSpPr>
        <p:sp>
          <p:nvSpPr>
            <p:cNvPr id="46" name="TextBox 45">
              <a:extLst>
                <a:ext uri="{FF2B5EF4-FFF2-40B4-BE49-F238E27FC236}">
                  <a16:creationId xmlns:a16="http://schemas.microsoft.com/office/drawing/2014/main" id="{DEB50BA6-5D51-2341-BB0D-5AF21D036F5D}"/>
                </a:ext>
              </a:extLst>
            </p:cNvPr>
            <p:cNvSpPr txBox="1"/>
            <p:nvPr/>
          </p:nvSpPr>
          <p:spPr>
            <a:xfrm>
              <a:off x="344049" y="3129171"/>
              <a:ext cx="4933929" cy="369332"/>
            </a:xfrm>
            <a:prstGeom prst="rect">
              <a:avLst/>
            </a:prstGeom>
            <a:noFill/>
          </p:spPr>
          <p:txBody>
            <a:bodyPr wrap="square" rtlCol="0">
              <a:spAutoFit/>
            </a:bodyPr>
            <a:lstStyle/>
            <a:p>
              <a:r>
                <a:rPr lang="en-US" b="1" dirty="0"/>
                <a:t>2.   Find lattice distortions in phase space  </a:t>
              </a:r>
            </a:p>
          </p:txBody>
        </p:sp>
        <p:pic>
          <p:nvPicPr>
            <p:cNvPr id="47" name="Picture 46" descr="A picture containing arrow&#10;&#10;Description automatically generated">
              <a:extLst>
                <a:ext uri="{FF2B5EF4-FFF2-40B4-BE49-F238E27FC236}">
                  <a16:creationId xmlns:a16="http://schemas.microsoft.com/office/drawing/2014/main" id="{BA42AFA4-38C9-7D4E-9264-BDD118DC431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02104" y="3465754"/>
              <a:ext cx="5347607" cy="1158199"/>
            </a:xfrm>
            <a:prstGeom prst="rect">
              <a:avLst/>
            </a:prstGeom>
          </p:spPr>
        </p:pic>
        <p:sp>
          <p:nvSpPr>
            <p:cNvPr id="48" name="TextBox 47">
              <a:extLst>
                <a:ext uri="{FF2B5EF4-FFF2-40B4-BE49-F238E27FC236}">
                  <a16:creationId xmlns:a16="http://schemas.microsoft.com/office/drawing/2014/main" id="{E0B22AF0-C8EC-6E4E-AE63-55A7FE80435E}"/>
                </a:ext>
              </a:extLst>
            </p:cNvPr>
            <p:cNvSpPr txBox="1"/>
            <p:nvPr/>
          </p:nvSpPr>
          <p:spPr>
            <a:xfrm>
              <a:off x="423395" y="4528249"/>
              <a:ext cx="4390269" cy="646331"/>
            </a:xfrm>
            <a:prstGeom prst="rect">
              <a:avLst/>
            </a:prstGeom>
            <a:noFill/>
          </p:spPr>
          <p:txBody>
            <a:bodyPr wrap="square" rtlCol="0">
              <a:spAutoFit/>
            </a:bodyPr>
            <a:lstStyle/>
            <a:p>
              <a:r>
                <a:rPr lang="en-US" dirty="0"/>
                <a:t>Map distortions to 2 domains corresponding to 2 energy minima: +/- </a:t>
              </a:r>
              <a:r>
                <a:rPr lang="en-US" b="1" dirty="0"/>
                <a:t>P </a:t>
              </a:r>
              <a:r>
                <a:rPr lang="en-US" dirty="0"/>
                <a:t>(start and end)  </a:t>
              </a:r>
            </a:p>
          </p:txBody>
        </p:sp>
      </p:grpSp>
      <p:grpSp>
        <p:nvGrpSpPr>
          <p:cNvPr id="54" name="Group 53">
            <a:extLst>
              <a:ext uri="{FF2B5EF4-FFF2-40B4-BE49-F238E27FC236}">
                <a16:creationId xmlns:a16="http://schemas.microsoft.com/office/drawing/2014/main" id="{B915600F-7201-1149-A02A-CE34291F982D}"/>
              </a:ext>
            </a:extLst>
          </p:cNvPr>
          <p:cNvGrpSpPr/>
          <p:nvPr/>
        </p:nvGrpSpPr>
        <p:grpSpPr>
          <a:xfrm>
            <a:off x="423395" y="5271438"/>
            <a:ext cx="4933929" cy="882303"/>
            <a:chOff x="423395" y="5271438"/>
            <a:chExt cx="4933929" cy="882303"/>
          </a:xfrm>
        </p:grpSpPr>
        <p:sp>
          <p:nvSpPr>
            <p:cNvPr id="49" name="TextBox 48">
              <a:extLst>
                <a:ext uri="{FF2B5EF4-FFF2-40B4-BE49-F238E27FC236}">
                  <a16:creationId xmlns:a16="http://schemas.microsoft.com/office/drawing/2014/main" id="{F8DBDC01-7E31-8C4F-A933-1793F442AEF5}"/>
                </a:ext>
              </a:extLst>
            </p:cNvPr>
            <p:cNvSpPr txBox="1"/>
            <p:nvPr/>
          </p:nvSpPr>
          <p:spPr>
            <a:xfrm>
              <a:off x="423395" y="5271438"/>
              <a:ext cx="4933929" cy="369332"/>
            </a:xfrm>
            <a:prstGeom prst="rect">
              <a:avLst/>
            </a:prstGeom>
            <a:noFill/>
          </p:spPr>
          <p:txBody>
            <a:bodyPr wrap="square" rtlCol="0">
              <a:spAutoFit/>
            </a:bodyPr>
            <a:lstStyle/>
            <a:p>
              <a:r>
                <a:rPr lang="en-US" b="1" dirty="0"/>
                <a:t>3.  Use nudge elastic band to find intermediates </a:t>
              </a:r>
            </a:p>
          </p:txBody>
        </p:sp>
        <p:sp>
          <p:nvSpPr>
            <p:cNvPr id="50" name="TextBox 49">
              <a:extLst>
                <a:ext uri="{FF2B5EF4-FFF2-40B4-BE49-F238E27FC236}">
                  <a16:creationId xmlns:a16="http://schemas.microsoft.com/office/drawing/2014/main" id="{AD194ECD-20C4-AE42-83EF-090DED1459A1}"/>
                </a:ext>
              </a:extLst>
            </p:cNvPr>
            <p:cNvSpPr txBox="1"/>
            <p:nvPr/>
          </p:nvSpPr>
          <p:spPr>
            <a:xfrm>
              <a:off x="663731" y="5507410"/>
              <a:ext cx="4390269" cy="646331"/>
            </a:xfrm>
            <a:prstGeom prst="rect">
              <a:avLst/>
            </a:prstGeom>
            <a:noFill/>
          </p:spPr>
          <p:txBody>
            <a:bodyPr wrap="square" rtlCol="0">
              <a:spAutoFit/>
            </a:bodyPr>
            <a:lstStyle/>
            <a:p>
              <a:r>
                <a:rPr lang="en-US" dirty="0"/>
                <a:t>Predicts most energetically favorable combo of distortions </a:t>
              </a:r>
              <a:r>
                <a:rPr lang="en-US" dirty="0">
                  <a:sym typeface="Wingdings" pitchFamily="2" charset="2"/>
                </a:rPr>
                <a:t> correspond to metastable phases</a:t>
              </a:r>
              <a:endParaRPr lang="en-US" dirty="0"/>
            </a:p>
          </p:txBody>
        </p:sp>
      </p:grpSp>
      <p:grpSp>
        <p:nvGrpSpPr>
          <p:cNvPr id="68" name="Group 67">
            <a:extLst>
              <a:ext uri="{FF2B5EF4-FFF2-40B4-BE49-F238E27FC236}">
                <a16:creationId xmlns:a16="http://schemas.microsoft.com/office/drawing/2014/main" id="{0150ABC2-0ECC-B74B-9B06-F29561FFF586}"/>
              </a:ext>
            </a:extLst>
          </p:cNvPr>
          <p:cNvGrpSpPr/>
          <p:nvPr/>
        </p:nvGrpSpPr>
        <p:grpSpPr>
          <a:xfrm>
            <a:off x="6406393" y="1311691"/>
            <a:ext cx="5698446" cy="1877971"/>
            <a:chOff x="6406393" y="1311691"/>
            <a:chExt cx="5698446" cy="1877971"/>
          </a:xfrm>
        </p:grpSpPr>
        <p:sp>
          <p:nvSpPr>
            <p:cNvPr id="57" name="TextBox 56">
              <a:extLst>
                <a:ext uri="{FF2B5EF4-FFF2-40B4-BE49-F238E27FC236}">
                  <a16:creationId xmlns:a16="http://schemas.microsoft.com/office/drawing/2014/main" id="{FE48C3AF-F3C6-6541-8003-BF87E46C63B3}"/>
                </a:ext>
              </a:extLst>
            </p:cNvPr>
            <p:cNvSpPr txBox="1"/>
            <p:nvPr/>
          </p:nvSpPr>
          <p:spPr>
            <a:xfrm>
              <a:off x="6542689" y="1311691"/>
              <a:ext cx="5141766" cy="369332"/>
            </a:xfrm>
            <a:prstGeom prst="rect">
              <a:avLst/>
            </a:prstGeom>
            <a:noFill/>
          </p:spPr>
          <p:txBody>
            <a:bodyPr wrap="square" rtlCol="0">
              <a:spAutoFit/>
            </a:bodyPr>
            <a:lstStyle/>
            <a:p>
              <a:r>
                <a:rPr lang="en-US" b="1" dirty="0">
                  <a:solidFill>
                    <a:srgbClr val="0070C0"/>
                  </a:solidFill>
                </a:rPr>
                <a:t>4.  Solve for relaxed Fe doped structures  </a:t>
              </a:r>
            </a:p>
          </p:txBody>
        </p:sp>
        <p:pic>
          <p:nvPicPr>
            <p:cNvPr id="58" name="Picture 57">
              <a:extLst>
                <a:ext uri="{FF2B5EF4-FFF2-40B4-BE49-F238E27FC236}">
                  <a16:creationId xmlns:a16="http://schemas.microsoft.com/office/drawing/2014/main" id="{AE26D92F-AE80-C845-9780-7124AAB51D81}"/>
                </a:ext>
              </a:extLst>
            </p:cNvPr>
            <p:cNvPicPr>
              <a:picLocks noChangeAspect="1"/>
            </p:cNvPicPr>
            <p:nvPr/>
          </p:nvPicPr>
          <p:blipFill rotWithShape="1">
            <a:blip r:embed="rId6"/>
            <a:srcRect l="27891" r="25235" b="529"/>
            <a:stretch/>
          </p:blipFill>
          <p:spPr>
            <a:xfrm>
              <a:off x="6406393" y="1693776"/>
              <a:ext cx="1291361" cy="1495886"/>
            </a:xfrm>
            <a:prstGeom prst="rect">
              <a:avLst/>
            </a:prstGeom>
          </p:spPr>
        </p:pic>
        <p:sp>
          <p:nvSpPr>
            <p:cNvPr id="60" name="TextBox 59">
              <a:extLst>
                <a:ext uri="{FF2B5EF4-FFF2-40B4-BE49-F238E27FC236}">
                  <a16:creationId xmlns:a16="http://schemas.microsoft.com/office/drawing/2014/main" id="{D4B8B48A-EC73-5A42-85DE-A589B246219E}"/>
                </a:ext>
              </a:extLst>
            </p:cNvPr>
            <p:cNvSpPr txBox="1"/>
            <p:nvPr/>
          </p:nvSpPr>
          <p:spPr>
            <a:xfrm>
              <a:off x="7724171" y="1616597"/>
              <a:ext cx="4380668" cy="923330"/>
            </a:xfrm>
            <a:prstGeom prst="rect">
              <a:avLst/>
            </a:prstGeom>
            <a:noFill/>
          </p:spPr>
          <p:txBody>
            <a:bodyPr wrap="square" rtlCol="0">
              <a:spAutoFit/>
            </a:bodyPr>
            <a:lstStyle/>
            <a:p>
              <a:r>
                <a:rPr lang="en-US" dirty="0">
                  <a:solidFill>
                    <a:srgbClr val="0070C0"/>
                  </a:solidFill>
                </a:rPr>
                <a:t>Substitute Fe ion in 2x2x1 supercell for each stable + metastable phase </a:t>
              </a:r>
              <a:r>
                <a:rPr lang="en-US" dirty="0">
                  <a:solidFill>
                    <a:srgbClr val="0070C0"/>
                  </a:solidFill>
                  <a:sym typeface="Wingdings" pitchFamily="2" charset="2"/>
                </a:rPr>
                <a:t> relax structure </a:t>
              </a:r>
            </a:p>
            <a:p>
              <a:r>
                <a:rPr lang="en-US" dirty="0">
                  <a:solidFill>
                    <a:srgbClr val="0070C0"/>
                  </a:solidFill>
                </a:rPr>
                <a:t>  </a:t>
              </a:r>
            </a:p>
          </p:txBody>
        </p:sp>
      </p:grpSp>
      <p:grpSp>
        <p:nvGrpSpPr>
          <p:cNvPr id="70" name="Group 69">
            <a:extLst>
              <a:ext uri="{FF2B5EF4-FFF2-40B4-BE49-F238E27FC236}">
                <a16:creationId xmlns:a16="http://schemas.microsoft.com/office/drawing/2014/main" id="{A5F7944B-9435-B340-8EB8-132B7FC7E127}"/>
              </a:ext>
            </a:extLst>
          </p:cNvPr>
          <p:cNvGrpSpPr/>
          <p:nvPr/>
        </p:nvGrpSpPr>
        <p:grpSpPr>
          <a:xfrm>
            <a:off x="6317417" y="4436544"/>
            <a:ext cx="7277461" cy="1791115"/>
            <a:chOff x="6317417" y="4436544"/>
            <a:chExt cx="7277461" cy="1791115"/>
          </a:xfrm>
        </p:grpSpPr>
        <p:pic>
          <p:nvPicPr>
            <p:cNvPr id="59" name="Picture 4">
              <a:extLst>
                <a:ext uri="{FF2B5EF4-FFF2-40B4-BE49-F238E27FC236}">
                  <a16:creationId xmlns:a16="http://schemas.microsoft.com/office/drawing/2014/main" id="{A83CE450-46CA-3545-9908-1FFA40D2C8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7417" y="4436544"/>
              <a:ext cx="2068296" cy="171719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12DBD2DB-A60F-A74F-9B54-1B5A6E179ED4}"/>
                </a:ext>
              </a:extLst>
            </p:cNvPr>
            <p:cNvPicPr>
              <a:picLocks noChangeAspect="1"/>
            </p:cNvPicPr>
            <p:nvPr/>
          </p:nvPicPr>
          <p:blipFill>
            <a:blip r:embed="rId8"/>
            <a:stretch>
              <a:fillRect/>
            </a:stretch>
          </p:blipFill>
          <p:spPr>
            <a:xfrm>
              <a:off x="8187206" y="4929488"/>
              <a:ext cx="3850884" cy="539496"/>
            </a:xfrm>
            <a:prstGeom prst="rect">
              <a:avLst/>
            </a:prstGeom>
          </p:spPr>
        </p:pic>
        <p:sp>
          <p:nvSpPr>
            <p:cNvPr id="64" name="TextBox 63">
              <a:extLst>
                <a:ext uri="{FF2B5EF4-FFF2-40B4-BE49-F238E27FC236}">
                  <a16:creationId xmlns:a16="http://schemas.microsoft.com/office/drawing/2014/main" id="{FEAA7852-DF18-3D4F-8914-2F4D3A580663}"/>
                </a:ext>
              </a:extLst>
            </p:cNvPr>
            <p:cNvSpPr txBox="1"/>
            <p:nvPr/>
          </p:nvSpPr>
          <p:spPr>
            <a:xfrm>
              <a:off x="8453112" y="4518185"/>
              <a:ext cx="5141766" cy="369332"/>
            </a:xfrm>
            <a:prstGeom prst="rect">
              <a:avLst/>
            </a:prstGeom>
            <a:noFill/>
          </p:spPr>
          <p:txBody>
            <a:bodyPr wrap="square" rtlCol="0">
              <a:spAutoFit/>
            </a:bodyPr>
            <a:lstStyle/>
            <a:p>
              <a:r>
                <a:rPr lang="en-US" b="1" dirty="0">
                  <a:solidFill>
                    <a:srgbClr val="0070C0"/>
                  </a:solidFill>
                </a:rPr>
                <a:t>6.  Obtain MCAE + easy axis </a:t>
              </a:r>
            </a:p>
          </p:txBody>
        </p:sp>
        <p:sp>
          <p:nvSpPr>
            <p:cNvPr id="66" name="TextBox 65">
              <a:extLst>
                <a:ext uri="{FF2B5EF4-FFF2-40B4-BE49-F238E27FC236}">
                  <a16:creationId xmlns:a16="http://schemas.microsoft.com/office/drawing/2014/main" id="{DE385ECF-1622-144D-9922-579328771E13}"/>
                </a:ext>
              </a:extLst>
            </p:cNvPr>
            <p:cNvSpPr txBox="1"/>
            <p:nvPr/>
          </p:nvSpPr>
          <p:spPr>
            <a:xfrm>
              <a:off x="8528044" y="5304329"/>
              <a:ext cx="3629628" cy="923330"/>
            </a:xfrm>
            <a:prstGeom prst="rect">
              <a:avLst/>
            </a:prstGeom>
            <a:noFill/>
          </p:spPr>
          <p:txBody>
            <a:bodyPr wrap="square" rtlCol="0">
              <a:spAutoFit/>
            </a:bodyPr>
            <a:lstStyle/>
            <a:p>
              <a:r>
                <a:rPr lang="en-US" dirty="0">
                  <a:solidFill>
                    <a:srgbClr val="0070C0"/>
                  </a:solidFill>
                </a:rPr>
                <a:t>Calculate energy for multiple spin</a:t>
              </a:r>
            </a:p>
            <a:p>
              <a:r>
                <a:rPr lang="en-US" dirty="0">
                  <a:solidFill>
                    <a:srgbClr val="0070C0"/>
                  </a:solidFill>
                </a:rPr>
                <a:t>directions </a:t>
              </a:r>
              <a:r>
                <a:rPr lang="en-US" dirty="0">
                  <a:solidFill>
                    <a:srgbClr val="0070C0"/>
                  </a:solidFill>
                  <a:sym typeface="Wingdings" pitchFamily="2" charset="2"/>
                </a:rPr>
                <a:t> easy axis corresponds </a:t>
              </a:r>
            </a:p>
            <a:p>
              <a:r>
                <a:rPr lang="en-US" dirty="0">
                  <a:solidFill>
                    <a:srgbClr val="0070C0"/>
                  </a:solidFill>
                  <a:sym typeface="Wingdings" pitchFamily="2" charset="2"/>
                </a:rPr>
                <a:t>to lowest energy. Perform fit.  </a:t>
              </a:r>
              <a:r>
                <a:rPr lang="en-US" dirty="0">
                  <a:solidFill>
                    <a:srgbClr val="0070C0"/>
                  </a:solidFill>
                </a:rPr>
                <a:t>  </a:t>
              </a:r>
            </a:p>
          </p:txBody>
        </p:sp>
      </p:grpSp>
      <p:grpSp>
        <p:nvGrpSpPr>
          <p:cNvPr id="69" name="Group 68">
            <a:extLst>
              <a:ext uri="{FF2B5EF4-FFF2-40B4-BE49-F238E27FC236}">
                <a16:creationId xmlns:a16="http://schemas.microsoft.com/office/drawing/2014/main" id="{FC00FE86-86C2-4A47-84B9-448AC69ADC8D}"/>
              </a:ext>
            </a:extLst>
          </p:cNvPr>
          <p:cNvGrpSpPr/>
          <p:nvPr/>
        </p:nvGrpSpPr>
        <p:grpSpPr>
          <a:xfrm>
            <a:off x="7338321" y="2343540"/>
            <a:ext cx="5398653" cy="2394010"/>
            <a:chOff x="7338321" y="2343540"/>
            <a:chExt cx="5398653" cy="2394010"/>
          </a:xfrm>
        </p:grpSpPr>
        <p:sp>
          <p:nvSpPr>
            <p:cNvPr id="62" name="TextBox 61">
              <a:extLst>
                <a:ext uri="{FF2B5EF4-FFF2-40B4-BE49-F238E27FC236}">
                  <a16:creationId xmlns:a16="http://schemas.microsoft.com/office/drawing/2014/main" id="{E2C05CCB-3EE3-5646-A351-D1EACF7D6D44}"/>
                </a:ext>
              </a:extLst>
            </p:cNvPr>
            <p:cNvSpPr txBox="1"/>
            <p:nvPr/>
          </p:nvSpPr>
          <p:spPr>
            <a:xfrm>
              <a:off x="7595208" y="2343540"/>
              <a:ext cx="5141766" cy="369332"/>
            </a:xfrm>
            <a:prstGeom prst="rect">
              <a:avLst/>
            </a:prstGeom>
            <a:noFill/>
          </p:spPr>
          <p:txBody>
            <a:bodyPr wrap="square" rtlCol="0">
              <a:spAutoFit/>
            </a:bodyPr>
            <a:lstStyle/>
            <a:p>
              <a:r>
                <a:rPr lang="en-US" b="1" dirty="0">
                  <a:solidFill>
                    <a:srgbClr val="0070C0"/>
                  </a:solidFill>
                </a:rPr>
                <a:t>5.  Spin collinear + non-collinear calculations</a:t>
              </a:r>
            </a:p>
          </p:txBody>
        </p:sp>
        <p:sp>
          <p:nvSpPr>
            <p:cNvPr id="65" name="TextBox 64">
              <a:extLst>
                <a:ext uri="{FF2B5EF4-FFF2-40B4-BE49-F238E27FC236}">
                  <a16:creationId xmlns:a16="http://schemas.microsoft.com/office/drawing/2014/main" id="{789C0349-AA73-4547-B625-9A94D831781B}"/>
                </a:ext>
              </a:extLst>
            </p:cNvPr>
            <p:cNvSpPr txBox="1"/>
            <p:nvPr/>
          </p:nvSpPr>
          <p:spPr>
            <a:xfrm>
              <a:off x="7595209" y="2677747"/>
              <a:ext cx="4252742" cy="1200329"/>
            </a:xfrm>
            <a:prstGeom prst="rect">
              <a:avLst/>
            </a:prstGeom>
            <a:noFill/>
          </p:spPr>
          <p:txBody>
            <a:bodyPr wrap="square" rtlCol="0">
              <a:spAutoFit/>
            </a:bodyPr>
            <a:lstStyle/>
            <a:p>
              <a:r>
                <a:rPr lang="en-US" dirty="0">
                  <a:solidFill>
                    <a:srgbClr val="0070C0"/>
                  </a:solidFill>
                </a:rPr>
                <a:t>Compute total energies of for collinear and non-collinear spin configurations. Use  Hubbard-</a:t>
              </a:r>
              <a:r>
                <a:rPr lang="en-US" i="1" dirty="0">
                  <a:solidFill>
                    <a:srgbClr val="0070C0"/>
                  </a:solidFill>
                </a:rPr>
                <a:t>U</a:t>
              </a:r>
              <a:r>
                <a:rPr lang="en-US" dirty="0">
                  <a:solidFill>
                    <a:srgbClr val="0070C0"/>
                  </a:solidFill>
                </a:rPr>
                <a:t> correction and spin-orbit coupling </a:t>
              </a:r>
            </a:p>
          </p:txBody>
        </p:sp>
        <p:pic>
          <p:nvPicPr>
            <p:cNvPr id="67" name="Picture 66">
              <a:extLst>
                <a:ext uri="{FF2B5EF4-FFF2-40B4-BE49-F238E27FC236}">
                  <a16:creationId xmlns:a16="http://schemas.microsoft.com/office/drawing/2014/main" id="{C071C6B9-BF4A-1D48-93AA-8F83BBCE3A95}"/>
                </a:ext>
              </a:extLst>
            </p:cNvPr>
            <p:cNvPicPr>
              <a:picLocks noChangeAspect="1"/>
            </p:cNvPicPr>
            <p:nvPr/>
          </p:nvPicPr>
          <p:blipFill>
            <a:blip r:embed="rId9"/>
            <a:stretch>
              <a:fillRect/>
            </a:stretch>
          </p:blipFill>
          <p:spPr>
            <a:xfrm>
              <a:off x="7338321" y="3552707"/>
              <a:ext cx="4252742" cy="1184843"/>
            </a:xfrm>
            <a:prstGeom prst="rect">
              <a:avLst/>
            </a:prstGeom>
          </p:spPr>
        </p:pic>
      </p:grpSp>
    </p:spTree>
    <p:extLst>
      <p:ext uri="{BB962C8B-B14F-4D97-AF65-F5344CB8AC3E}">
        <p14:creationId xmlns:p14="http://schemas.microsoft.com/office/powerpoint/2010/main" val="35450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6BC-FCC1-4348-AA88-E51B86D48B69}"/>
              </a:ext>
            </a:extLst>
          </p:cNvPr>
          <p:cNvSpPr>
            <a:spLocks noGrp="1"/>
          </p:cNvSpPr>
          <p:nvPr>
            <p:ph type="title"/>
          </p:nvPr>
        </p:nvSpPr>
        <p:spPr>
          <a:xfrm>
            <a:off x="258189" y="-375602"/>
            <a:ext cx="12853736" cy="1325563"/>
          </a:xfrm>
        </p:spPr>
        <p:txBody>
          <a:bodyPr>
            <a:normAutofit/>
          </a:bodyPr>
          <a:lstStyle/>
          <a:p>
            <a:r>
              <a:rPr lang="en-US" sz="3600" dirty="0"/>
              <a:t>Fe</a:t>
            </a:r>
            <a:r>
              <a:rPr lang="en-US" sz="3600" baseline="30000" dirty="0"/>
              <a:t>3+ </a:t>
            </a:r>
            <a:r>
              <a:rPr lang="en-US" sz="3600" dirty="0"/>
              <a:t>can sit on Bi or W sites in the Bi</a:t>
            </a:r>
            <a:r>
              <a:rPr lang="en-US" sz="3600" baseline="-25000" dirty="0"/>
              <a:t>2</a:t>
            </a:r>
            <a:r>
              <a:rPr lang="en-US" sz="3600" dirty="0"/>
              <a:t>WO</a:t>
            </a:r>
            <a:r>
              <a:rPr lang="en-US" sz="3600" baseline="-25000" dirty="0"/>
              <a:t>6 </a:t>
            </a:r>
            <a:r>
              <a:rPr lang="en-US" sz="3600" dirty="0"/>
              <a:t>host </a:t>
            </a:r>
          </a:p>
        </p:txBody>
      </p:sp>
      <p:sp>
        <p:nvSpPr>
          <p:cNvPr id="3" name="Footer Placeholder 2">
            <a:extLst>
              <a:ext uri="{FF2B5EF4-FFF2-40B4-BE49-F238E27FC236}">
                <a16:creationId xmlns:a16="http://schemas.microsoft.com/office/drawing/2014/main" id="{4D90FE5A-58DB-D44B-99D6-41DB047F9554}"/>
              </a:ext>
            </a:extLst>
          </p:cNvPr>
          <p:cNvSpPr>
            <a:spLocks noGrp="1"/>
          </p:cNvSpPr>
          <p:nvPr>
            <p:ph type="ftr" sz="quarter" idx="11"/>
          </p:nvPr>
        </p:nvSpPr>
        <p:spPr/>
        <p:txBody>
          <a:bodyPr/>
          <a:lstStyle/>
          <a:p>
            <a:r>
              <a:rPr lang="en-US" dirty="0" err="1"/>
              <a:t>Nima</a:t>
            </a:r>
            <a:r>
              <a:rPr lang="en-US" dirty="0"/>
              <a:t> Leclerc, </a:t>
            </a:r>
            <a:r>
              <a:rPr lang="en-US" dirty="0" err="1"/>
              <a:t>nleclerc@seas.upenn.edu</a:t>
            </a:r>
            <a:endParaRPr lang="en-US" dirty="0"/>
          </a:p>
        </p:txBody>
      </p:sp>
      <p:sp>
        <p:nvSpPr>
          <p:cNvPr id="4" name="Slide Number Placeholder 3">
            <a:extLst>
              <a:ext uri="{FF2B5EF4-FFF2-40B4-BE49-F238E27FC236}">
                <a16:creationId xmlns:a16="http://schemas.microsoft.com/office/drawing/2014/main" id="{A976BC50-E558-8042-A581-827C009872AA}"/>
              </a:ext>
            </a:extLst>
          </p:cNvPr>
          <p:cNvSpPr>
            <a:spLocks noGrp="1"/>
          </p:cNvSpPr>
          <p:nvPr>
            <p:ph type="sldNum" sz="quarter" idx="12"/>
          </p:nvPr>
        </p:nvSpPr>
        <p:spPr/>
        <p:txBody>
          <a:bodyPr/>
          <a:lstStyle/>
          <a:p>
            <a:fld id="{BC8B4251-9EDA-3740-BAD3-BDF8FE7B2E62}" type="slidenum">
              <a:rPr lang="en-US" smtClean="0"/>
              <a:t>5</a:t>
            </a:fld>
            <a:endParaRPr lang="en-US"/>
          </a:p>
        </p:txBody>
      </p:sp>
      <p:grpSp>
        <p:nvGrpSpPr>
          <p:cNvPr id="30" name="Group 29">
            <a:extLst>
              <a:ext uri="{FF2B5EF4-FFF2-40B4-BE49-F238E27FC236}">
                <a16:creationId xmlns:a16="http://schemas.microsoft.com/office/drawing/2014/main" id="{7AC58E4F-2B88-E94D-B9DB-2ABA6D965ECB}"/>
              </a:ext>
            </a:extLst>
          </p:cNvPr>
          <p:cNvGrpSpPr/>
          <p:nvPr/>
        </p:nvGrpSpPr>
        <p:grpSpPr>
          <a:xfrm>
            <a:off x="258189" y="581235"/>
            <a:ext cx="6396063" cy="6276765"/>
            <a:chOff x="-20230" y="581235"/>
            <a:chExt cx="6396063" cy="6276765"/>
          </a:xfrm>
        </p:grpSpPr>
        <p:sp>
          <p:nvSpPr>
            <p:cNvPr id="6" name="TextBox 5">
              <a:extLst>
                <a:ext uri="{FF2B5EF4-FFF2-40B4-BE49-F238E27FC236}">
                  <a16:creationId xmlns:a16="http://schemas.microsoft.com/office/drawing/2014/main" id="{75DB484F-9C43-5A44-AD79-7146FF44C566}"/>
                </a:ext>
              </a:extLst>
            </p:cNvPr>
            <p:cNvSpPr txBox="1"/>
            <p:nvPr/>
          </p:nvSpPr>
          <p:spPr>
            <a:xfrm>
              <a:off x="3104722" y="6018563"/>
              <a:ext cx="3271111" cy="461665"/>
            </a:xfrm>
            <a:prstGeom prst="rect">
              <a:avLst/>
            </a:prstGeom>
            <a:noFill/>
          </p:spPr>
          <p:txBody>
            <a:bodyPr wrap="square" rtlCol="0">
              <a:spAutoFit/>
            </a:bodyPr>
            <a:lstStyle/>
            <a:p>
              <a:r>
                <a:rPr lang="en-US" sz="2400" i="1" dirty="0"/>
                <a:t>P</a:t>
              </a:r>
              <a:r>
                <a:rPr lang="en-US" sz="2400" dirty="0"/>
                <a:t>2</a:t>
              </a:r>
              <a:r>
                <a:rPr lang="en-US" sz="2400" i="1" baseline="-25000" dirty="0"/>
                <a:t>1</a:t>
              </a:r>
              <a:r>
                <a:rPr lang="en-US" sz="2400" i="1" dirty="0"/>
                <a:t>ab</a:t>
              </a:r>
              <a:r>
                <a:rPr lang="en-US" sz="2400" b="1" i="1" dirty="0"/>
                <a:t> </a:t>
              </a:r>
              <a:r>
                <a:rPr lang="en-US" sz="2400" dirty="0"/>
                <a:t> </a:t>
              </a:r>
              <a:endParaRPr lang="en-US" sz="2400" b="1" i="1" dirty="0"/>
            </a:p>
          </p:txBody>
        </p:sp>
        <p:grpSp>
          <p:nvGrpSpPr>
            <p:cNvPr id="13" name="Group 12">
              <a:extLst>
                <a:ext uri="{FF2B5EF4-FFF2-40B4-BE49-F238E27FC236}">
                  <a16:creationId xmlns:a16="http://schemas.microsoft.com/office/drawing/2014/main" id="{78313847-601A-8C4B-9FB3-A3197CFD20F9}"/>
                </a:ext>
              </a:extLst>
            </p:cNvPr>
            <p:cNvGrpSpPr/>
            <p:nvPr/>
          </p:nvGrpSpPr>
          <p:grpSpPr>
            <a:xfrm>
              <a:off x="-20230" y="581235"/>
              <a:ext cx="5792705" cy="6276765"/>
              <a:chOff x="113043" y="539811"/>
              <a:chExt cx="5792705" cy="6276765"/>
            </a:xfrm>
          </p:grpSpPr>
          <p:pic>
            <p:nvPicPr>
              <p:cNvPr id="5" name="Picture 4">
                <a:extLst>
                  <a:ext uri="{FF2B5EF4-FFF2-40B4-BE49-F238E27FC236}">
                    <a16:creationId xmlns:a16="http://schemas.microsoft.com/office/drawing/2014/main" id="{81C9653C-CC4F-C545-85C6-2CDBEE65BD2D}"/>
                  </a:ext>
                </a:extLst>
              </p:cNvPr>
              <p:cNvPicPr>
                <a:picLocks noChangeAspect="1"/>
              </p:cNvPicPr>
              <p:nvPr/>
            </p:nvPicPr>
            <p:blipFill rotWithShape="1">
              <a:blip r:embed="rId3"/>
              <a:srcRect l="30850" t="5325" r="29114" b="8627"/>
              <a:stretch/>
            </p:blipFill>
            <p:spPr>
              <a:xfrm>
                <a:off x="1523339" y="539811"/>
                <a:ext cx="4382409" cy="5432792"/>
              </a:xfrm>
              <a:prstGeom prst="rect">
                <a:avLst/>
              </a:prstGeom>
            </p:spPr>
          </p:pic>
          <p:grpSp>
            <p:nvGrpSpPr>
              <p:cNvPr id="8" name="Group 7">
                <a:extLst>
                  <a:ext uri="{FF2B5EF4-FFF2-40B4-BE49-F238E27FC236}">
                    <a16:creationId xmlns:a16="http://schemas.microsoft.com/office/drawing/2014/main" id="{8EFA7EF6-85AB-B14A-BC5D-A320E78BC3A1}"/>
                  </a:ext>
                </a:extLst>
              </p:cNvPr>
              <p:cNvGrpSpPr/>
              <p:nvPr/>
            </p:nvGrpSpPr>
            <p:grpSpPr>
              <a:xfrm>
                <a:off x="113043" y="4961989"/>
                <a:ext cx="1949880" cy="1718648"/>
                <a:chOff x="522963" y="4239239"/>
                <a:chExt cx="1949880" cy="1718648"/>
              </a:xfrm>
            </p:grpSpPr>
            <p:sp>
              <p:nvSpPr>
                <p:cNvPr id="9" name="TextBox 8">
                  <a:extLst>
                    <a:ext uri="{FF2B5EF4-FFF2-40B4-BE49-F238E27FC236}">
                      <a16:creationId xmlns:a16="http://schemas.microsoft.com/office/drawing/2014/main" id="{94B50A69-B020-AA48-9759-774EA8695FD8}"/>
                    </a:ext>
                  </a:extLst>
                </p:cNvPr>
                <p:cNvSpPr txBox="1"/>
                <p:nvPr/>
              </p:nvSpPr>
              <p:spPr>
                <a:xfrm>
                  <a:off x="522963" y="4239239"/>
                  <a:ext cx="1949880" cy="461665"/>
                </a:xfrm>
                <a:prstGeom prst="rect">
                  <a:avLst/>
                </a:prstGeom>
                <a:noFill/>
              </p:spPr>
              <p:txBody>
                <a:bodyPr wrap="square" rtlCol="0">
                  <a:spAutoFit/>
                </a:bodyPr>
                <a:lstStyle/>
                <a:p>
                  <a:r>
                    <a:rPr lang="en-US" sz="2400" b="1" dirty="0"/>
                    <a:t>z</a:t>
                  </a:r>
                  <a:r>
                    <a:rPr lang="en-US" sz="2400" b="1" baseline="-25000" dirty="0"/>
                    <a:t> </a:t>
                  </a:r>
                  <a:r>
                    <a:rPr lang="en-US" sz="2400" b="1" dirty="0"/>
                    <a:t> </a:t>
                  </a:r>
                </a:p>
              </p:txBody>
            </p:sp>
            <p:sp>
              <p:nvSpPr>
                <p:cNvPr id="10" name="Right Arrow 9">
                  <a:extLst>
                    <a:ext uri="{FF2B5EF4-FFF2-40B4-BE49-F238E27FC236}">
                      <a16:creationId xmlns:a16="http://schemas.microsoft.com/office/drawing/2014/main" id="{A4034219-9AB3-1048-8716-A3ED2455AF94}"/>
                    </a:ext>
                  </a:extLst>
                </p:cNvPr>
                <p:cNvSpPr/>
                <p:nvPr/>
              </p:nvSpPr>
              <p:spPr>
                <a:xfrm>
                  <a:off x="668109" y="5834002"/>
                  <a:ext cx="1227130" cy="12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F57BC8BB-473E-CD4E-BB99-B23ED88292C7}"/>
                    </a:ext>
                  </a:extLst>
                </p:cNvPr>
                <p:cNvSpPr/>
                <p:nvPr/>
              </p:nvSpPr>
              <p:spPr>
                <a:xfrm rot="16200000">
                  <a:off x="92448" y="5220436"/>
                  <a:ext cx="1227130" cy="12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4AF8AED-AD12-2B46-ACB2-2630EB0AF537}"/>
                  </a:ext>
                </a:extLst>
              </p:cNvPr>
              <p:cNvSpPr txBox="1"/>
              <p:nvPr/>
            </p:nvSpPr>
            <p:spPr>
              <a:xfrm>
                <a:off x="1485319" y="6354911"/>
                <a:ext cx="1949880" cy="461665"/>
              </a:xfrm>
              <a:prstGeom prst="rect">
                <a:avLst/>
              </a:prstGeom>
              <a:noFill/>
            </p:spPr>
            <p:txBody>
              <a:bodyPr wrap="square" rtlCol="0">
                <a:spAutoFit/>
              </a:bodyPr>
              <a:lstStyle/>
              <a:p>
                <a:r>
                  <a:rPr lang="en-US" sz="2400" b="1" dirty="0"/>
                  <a:t>x</a:t>
                </a:r>
                <a:r>
                  <a:rPr lang="en-US" sz="2400" b="1" baseline="-25000" dirty="0"/>
                  <a:t> </a:t>
                </a:r>
                <a:r>
                  <a:rPr lang="en-US" sz="2400" b="1" dirty="0"/>
                  <a:t>(polar)</a:t>
                </a:r>
                <a:r>
                  <a:rPr lang="en-US" sz="2400" b="1" baseline="-25000" dirty="0"/>
                  <a:t> </a:t>
                </a:r>
                <a:r>
                  <a:rPr lang="en-US" sz="2400" b="1" dirty="0"/>
                  <a:t> </a:t>
                </a:r>
              </a:p>
            </p:txBody>
          </p:sp>
        </p:grpSp>
      </p:grpSp>
      <p:grpSp>
        <p:nvGrpSpPr>
          <p:cNvPr id="33" name="Group 32">
            <a:extLst>
              <a:ext uri="{FF2B5EF4-FFF2-40B4-BE49-F238E27FC236}">
                <a16:creationId xmlns:a16="http://schemas.microsoft.com/office/drawing/2014/main" id="{EF6920AD-E870-1C4C-A8FE-C3D7C930B542}"/>
              </a:ext>
            </a:extLst>
          </p:cNvPr>
          <p:cNvGrpSpPr/>
          <p:nvPr/>
        </p:nvGrpSpPr>
        <p:grpSpPr>
          <a:xfrm>
            <a:off x="6276736" y="890754"/>
            <a:ext cx="4865827" cy="5465596"/>
            <a:chOff x="6276736" y="890754"/>
            <a:chExt cx="4865827" cy="5465596"/>
          </a:xfrm>
        </p:grpSpPr>
        <p:pic>
          <p:nvPicPr>
            <p:cNvPr id="20" name="Picture 19">
              <a:extLst>
                <a:ext uri="{FF2B5EF4-FFF2-40B4-BE49-F238E27FC236}">
                  <a16:creationId xmlns:a16="http://schemas.microsoft.com/office/drawing/2014/main" id="{3EA1764F-A58F-F34B-9F04-56C5111A3968}"/>
                </a:ext>
              </a:extLst>
            </p:cNvPr>
            <p:cNvPicPr>
              <a:picLocks noChangeAspect="1"/>
            </p:cNvPicPr>
            <p:nvPr/>
          </p:nvPicPr>
          <p:blipFill rotWithShape="1">
            <a:blip r:embed="rId4"/>
            <a:srcRect l="27891" r="25235" b="529"/>
            <a:stretch/>
          </p:blipFill>
          <p:spPr>
            <a:xfrm>
              <a:off x="6276736" y="890754"/>
              <a:ext cx="4382408" cy="5076492"/>
            </a:xfrm>
            <a:prstGeom prst="rect">
              <a:avLst/>
            </a:prstGeom>
          </p:spPr>
        </p:pic>
        <p:sp>
          <p:nvSpPr>
            <p:cNvPr id="23" name="TextBox 22">
              <a:extLst>
                <a:ext uri="{FF2B5EF4-FFF2-40B4-BE49-F238E27FC236}">
                  <a16:creationId xmlns:a16="http://schemas.microsoft.com/office/drawing/2014/main" id="{3B20A9E2-92AB-A544-B93D-767784017006}"/>
                </a:ext>
              </a:extLst>
            </p:cNvPr>
            <p:cNvSpPr txBox="1"/>
            <p:nvPr/>
          </p:nvSpPr>
          <p:spPr>
            <a:xfrm>
              <a:off x="7871452" y="5894685"/>
              <a:ext cx="3271111" cy="461665"/>
            </a:xfrm>
            <a:prstGeom prst="rect">
              <a:avLst/>
            </a:prstGeom>
            <a:noFill/>
          </p:spPr>
          <p:txBody>
            <a:bodyPr wrap="square" rtlCol="0">
              <a:spAutoFit/>
            </a:bodyPr>
            <a:lstStyle/>
            <a:p>
              <a:r>
                <a:rPr lang="en-US" sz="2400" i="1" dirty="0"/>
                <a:t>P</a:t>
              </a:r>
              <a:r>
                <a:rPr lang="en-US" sz="2400" dirty="0"/>
                <a:t>2</a:t>
              </a:r>
              <a:r>
                <a:rPr lang="en-US" sz="2400" i="1" baseline="-25000" dirty="0"/>
                <a:t>1</a:t>
              </a:r>
              <a:r>
                <a:rPr lang="en-US" sz="2400" i="1" dirty="0"/>
                <a:t>ab</a:t>
              </a:r>
              <a:r>
                <a:rPr lang="en-US" sz="2400" b="1" i="1" dirty="0"/>
                <a:t> </a:t>
              </a:r>
              <a:r>
                <a:rPr lang="en-US" sz="2400" dirty="0"/>
                <a:t> </a:t>
              </a:r>
              <a:endParaRPr lang="en-US" sz="2400" b="1" i="1" dirty="0"/>
            </a:p>
          </p:txBody>
        </p:sp>
      </p:grpSp>
      <p:grpSp>
        <p:nvGrpSpPr>
          <p:cNvPr id="18" name="Group 17">
            <a:extLst>
              <a:ext uri="{FF2B5EF4-FFF2-40B4-BE49-F238E27FC236}">
                <a16:creationId xmlns:a16="http://schemas.microsoft.com/office/drawing/2014/main" id="{45B359A8-647C-C047-A7AB-AFD2BB7A0963}"/>
              </a:ext>
            </a:extLst>
          </p:cNvPr>
          <p:cNvGrpSpPr/>
          <p:nvPr/>
        </p:nvGrpSpPr>
        <p:grpSpPr>
          <a:xfrm>
            <a:off x="4109314" y="4977818"/>
            <a:ext cx="4094397" cy="1192793"/>
            <a:chOff x="3868681" y="3320880"/>
            <a:chExt cx="4094397" cy="1192793"/>
          </a:xfrm>
        </p:grpSpPr>
        <p:sp>
          <p:nvSpPr>
            <p:cNvPr id="22" name="Oval 21">
              <a:extLst>
                <a:ext uri="{FF2B5EF4-FFF2-40B4-BE49-F238E27FC236}">
                  <a16:creationId xmlns:a16="http://schemas.microsoft.com/office/drawing/2014/main" id="{DFA0C7E6-2944-B34D-8970-3E73C90D13A0}"/>
                </a:ext>
              </a:extLst>
            </p:cNvPr>
            <p:cNvSpPr/>
            <p:nvPr/>
          </p:nvSpPr>
          <p:spPr>
            <a:xfrm>
              <a:off x="3868681" y="3320880"/>
              <a:ext cx="949541" cy="804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204B70D-A348-2048-A804-0AA8CB580A09}"/>
                </a:ext>
              </a:extLst>
            </p:cNvPr>
            <p:cNvSpPr txBox="1"/>
            <p:nvPr/>
          </p:nvSpPr>
          <p:spPr>
            <a:xfrm>
              <a:off x="4691967" y="4052008"/>
              <a:ext cx="3271111" cy="461665"/>
            </a:xfrm>
            <a:prstGeom prst="rect">
              <a:avLst/>
            </a:prstGeom>
            <a:noFill/>
          </p:spPr>
          <p:txBody>
            <a:bodyPr wrap="square" rtlCol="0">
              <a:spAutoFit/>
            </a:bodyPr>
            <a:lstStyle/>
            <a:p>
              <a:r>
                <a:rPr lang="en-US" sz="2400" b="1" dirty="0">
                  <a:solidFill>
                    <a:srgbClr val="FF0000"/>
                  </a:solidFill>
                </a:rPr>
                <a:t>Bi site 2 </a:t>
              </a:r>
              <a:r>
                <a:rPr lang="en-US" sz="2400" b="1" i="1" dirty="0">
                  <a:solidFill>
                    <a:srgbClr val="FF0000"/>
                  </a:solidFill>
                </a:rPr>
                <a:t> </a:t>
              </a:r>
              <a:r>
                <a:rPr lang="en-US" sz="2400" dirty="0">
                  <a:solidFill>
                    <a:srgbClr val="FF0000"/>
                  </a:solidFill>
                </a:rPr>
                <a:t> </a:t>
              </a:r>
              <a:endParaRPr lang="en-US" sz="2400" b="1" i="1" dirty="0">
                <a:solidFill>
                  <a:srgbClr val="FF0000"/>
                </a:solidFill>
              </a:endParaRPr>
            </a:p>
          </p:txBody>
        </p:sp>
      </p:grpSp>
      <p:grpSp>
        <p:nvGrpSpPr>
          <p:cNvPr id="32" name="Group 31">
            <a:extLst>
              <a:ext uri="{FF2B5EF4-FFF2-40B4-BE49-F238E27FC236}">
                <a16:creationId xmlns:a16="http://schemas.microsoft.com/office/drawing/2014/main" id="{41AEA959-3582-5B48-BBFE-E33E0947BC84}"/>
              </a:ext>
            </a:extLst>
          </p:cNvPr>
          <p:cNvGrpSpPr/>
          <p:nvPr/>
        </p:nvGrpSpPr>
        <p:grpSpPr>
          <a:xfrm>
            <a:off x="5918357" y="4086451"/>
            <a:ext cx="3271111" cy="1075788"/>
            <a:chOff x="5836249" y="2552443"/>
            <a:chExt cx="3271111" cy="1075788"/>
          </a:xfrm>
        </p:grpSpPr>
        <p:sp>
          <p:nvSpPr>
            <p:cNvPr id="19" name="Oval 18">
              <a:extLst>
                <a:ext uri="{FF2B5EF4-FFF2-40B4-BE49-F238E27FC236}">
                  <a16:creationId xmlns:a16="http://schemas.microsoft.com/office/drawing/2014/main" id="{CB3C249A-DD75-184E-BAE2-9DF588F2FF79}"/>
                </a:ext>
              </a:extLst>
            </p:cNvPr>
            <p:cNvSpPr/>
            <p:nvPr/>
          </p:nvSpPr>
          <p:spPr>
            <a:xfrm>
              <a:off x="6984890" y="2552443"/>
              <a:ext cx="973831" cy="107578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0B04346-E3A9-8F48-B452-0C3F2DBA782B}"/>
                </a:ext>
              </a:extLst>
            </p:cNvPr>
            <p:cNvSpPr txBox="1"/>
            <p:nvPr/>
          </p:nvSpPr>
          <p:spPr>
            <a:xfrm>
              <a:off x="5836249" y="3147622"/>
              <a:ext cx="3271111" cy="461665"/>
            </a:xfrm>
            <a:prstGeom prst="rect">
              <a:avLst/>
            </a:prstGeom>
            <a:noFill/>
          </p:spPr>
          <p:txBody>
            <a:bodyPr wrap="square" rtlCol="0">
              <a:spAutoFit/>
            </a:bodyPr>
            <a:lstStyle/>
            <a:p>
              <a:r>
                <a:rPr lang="en-US" sz="2400" b="1" dirty="0">
                  <a:solidFill>
                    <a:srgbClr val="00B050"/>
                  </a:solidFill>
                </a:rPr>
                <a:t>W site  </a:t>
              </a:r>
              <a:r>
                <a:rPr lang="en-US" sz="2400" b="1" i="1" dirty="0">
                  <a:solidFill>
                    <a:srgbClr val="00B050"/>
                  </a:solidFill>
                </a:rPr>
                <a:t> </a:t>
              </a:r>
              <a:r>
                <a:rPr lang="en-US" sz="2400" dirty="0">
                  <a:solidFill>
                    <a:srgbClr val="00B050"/>
                  </a:solidFill>
                </a:rPr>
                <a:t> </a:t>
              </a:r>
              <a:endParaRPr lang="en-US" sz="2400" b="1" i="1" dirty="0">
                <a:solidFill>
                  <a:srgbClr val="00B050"/>
                </a:solidFill>
              </a:endParaRPr>
            </a:p>
          </p:txBody>
        </p:sp>
      </p:grpSp>
      <p:grpSp>
        <p:nvGrpSpPr>
          <p:cNvPr id="17" name="Group 16">
            <a:extLst>
              <a:ext uri="{FF2B5EF4-FFF2-40B4-BE49-F238E27FC236}">
                <a16:creationId xmlns:a16="http://schemas.microsoft.com/office/drawing/2014/main" id="{B511E11A-21D7-FB4E-8933-C876E8A8C6C7}"/>
              </a:ext>
            </a:extLst>
          </p:cNvPr>
          <p:cNvGrpSpPr/>
          <p:nvPr/>
        </p:nvGrpSpPr>
        <p:grpSpPr>
          <a:xfrm>
            <a:off x="1049437" y="2651938"/>
            <a:ext cx="3271111" cy="804100"/>
            <a:chOff x="171267" y="2675940"/>
            <a:chExt cx="3271111" cy="804100"/>
          </a:xfrm>
        </p:grpSpPr>
        <p:sp>
          <p:nvSpPr>
            <p:cNvPr id="24" name="TextBox 23">
              <a:extLst>
                <a:ext uri="{FF2B5EF4-FFF2-40B4-BE49-F238E27FC236}">
                  <a16:creationId xmlns:a16="http://schemas.microsoft.com/office/drawing/2014/main" id="{A0621B36-58D5-AA49-BE39-D55A56A488A1}"/>
                </a:ext>
              </a:extLst>
            </p:cNvPr>
            <p:cNvSpPr txBox="1"/>
            <p:nvPr/>
          </p:nvSpPr>
          <p:spPr>
            <a:xfrm>
              <a:off x="171267" y="2769856"/>
              <a:ext cx="3271111" cy="461665"/>
            </a:xfrm>
            <a:prstGeom prst="rect">
              <a:avLst/>
            </a:prstGeom>
            <a:noFill/>
          </p:spPr>
          <p:txBody>
            <a:bodyPr wrap="square" rtlCol="0">
              <a:spAutoFit/>
            </a:bodyPr>
            <a:lstStyle/>
            <a:p>
              <a:r>
                <a:rPr lang="en-US" sz="2400" b="1" dirty="0"/>
                <a:t>Bi site 1 </a:t>
              </a:r>
              <a:r>
                <a:rPr lang="en-US" sz="2400" b="1" i="1" dirty="0"/>
                <a:t> </a:t>
              </a:r>
              <a:r>
                <a:rPr lang="en-US" sz="2400" dirty="0"/>
                <a:t> </a:t>
              </a:r>
              <a:endParaRPr lang="en-US" sz="2400" b="1" i="1" dirty="0"/>
            </a:p>
          </p:txBody>
        </p:sp>
        <p:sp>
          <p:nvSpPr>
            <p:cNvPr id="7" name="Oval 6">
              <a:extLst>
                <a:ext uri="{FF2B5EF4-FFF2-40B4-BE49-F238E27FC236}">
                  <a16:creationId xmlns:a16="http://schemas.microsoft.com/office/drawing/2014/main" id="{1DF5881E-BF75-4C45-B50A-064EF9C82A23}"/>
                </a:ext>
              </a:extLst>
            </p:cNvPr>
            <p:cNvSpPr/>
            <p:nvPr/>
          </p:nvSpPr>
          <p:spPr>
            <a:xfrm>
              <a:off x="2146029" y="2675940"/>
              <a:ext cx="949541" cy="8041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9979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38DCE64B-3E69-344A-9E9D-78749A96BDF2}"/>
              </a:ext>
            </a:extLst>
          </p:cNvPr>
          <p:cNvGrpSpPr/>
          <p:nvPr/>
        </p:nvGrpSpPr>
        <p:grpSpPr>
          <a:xfrm>
            <a:off x="7692" y="484626"/>
            <a:ext cx="5852921" cy="6062472"/>
            <a:chOff x="-7755" y="740808"/>
            <a:chExt cx="5852921" cy="6062472"/>
          </a:xfrm>
        </p:grpSpPr>
        <p:grpSp>
          <p:nvGrpSpPr>
            <p:cNvPr id="59" name="Group 58">
              <a:extLst>
                <a:ext uri="{FF2B5EF4-FFF2-40B4-BE49-F238E27FC236}">
                  <a16:creationId xmlns:a16="http://schemas.microsoft.com/office/drawing/2014/main" id="{234BE3A4-33F4-7349-B003-83171672327D}"/>
                </a:ext>
              </a:extLst>
            </p:cNvPr>
            <p:cNvGrpSpPr/>
            <p:nvPr/>
          </p:nvGrpSpPr>
          <p:grpSpPr>
            <a:xfrm>
              <a:off x="124839" y="740808"/>
              <a:ext cx="5720327" cy="6062472"/>
              <a:chOff x="124839" y="740808"/>
              <a:chExt cx="5720327" cy="6062472"/>
            </a:xfrm>
          </p:grpSpPr>
          <p:pic>
            <p:nvPicPr>
              <p:cNvPr id="1030" name="Picture 6">
                <a:extLst>
                  <a:ext uri="{FF2B5EF4-FFF2-40B4-BE49-F238E27FC236}">
                    <a16:creationId xmlns:a16="http://schemas.microsoft.com/office/drawing/2014/main" id="{4854188F-6193-754F-B224-CEDF0D1866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3" b="2882"/>
              <a:stretch/>
            </p:blipFill>
            <p:spPr bwMode="auto">
              <a:xfrm>
                <a:off x="124839" y="740808"/>
                <a:ext cx="5720327" cy="606247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6823F14-30D9-6C48-BF26-E62355C14F13}"/>
                  </a:ext>
                </a:extLst>
              </p:cNvPr>
              <p:cNvSpPr txBox="1"/>
              <p:nvPr/>
            </p:nvSpPr>
            <p:spPr>
              <a:xfrm>
                <a:off x="3002917" y="4033798"/>
                <a:ext cx="1244187" cy="400110"/>
              </a:xfrm>
              <a:prstGeom prst="rect">
                <a:avLst/>
              </a:prstGeom>
              <a:noFill/>
            </p:spPr>
            <p:txBody>
              <a:bodyPr wrap="none" rtlCol="0">
                <a:spAutoFit/>
              </a:bodyPr>
              <a:lstStyle/>
              <a:p>
                <a:r>
                  <a:rPr lang="en-US" sz="2000" b="1" dirty="0">
                    <a:solidFill>
                      <a:srgbClr val="00B050"/>
                    </a:solidFill>
                  </a:rPr>
                  <a:t>Polar axis</a:t>
                </a:r>
              </a:p>
            </p:txBody>
          </p:sp>
          <p:sp>
            <p:nvSpPr>
              <p:cNvPr id="38" name="TextBox 37">
                <a:extLst>
                  <a:ext uri="{FF2B5EF4-FFF2-40B4-BE49-F238E27FC236}">
                    <a16:creationId xmlns:a16="http://schemas.microsoft.com/office/drawing/2014/main" id="{07F89571-C39B-224C-BF1A-DF5C612B0573}"/>
                  </a:ext>
                </a:extLst>
              </p:cNvPr>
              <p:cNvSpPr txBox="1"/>
              <p:nvPr/>
            </p:nvSpPr>
            <p:spPr>
              <a:xfrm>
                <a:off x="2566237" y="1217004"/>
                <a:ext cx="1165704" cy="400110"/>
              </a:xfrm>
              <a:prstGeom prst="rect">
                <a:avLst/>
              </a:prstGeom>
              <a:noFill/>
            </p:spPr>
            <p:txBody>
              <a:bodyPr wrap="none" rtlCol="0">
                <a:spAutoFit/>
              </a:bodyPr>
              <a:lstStyle/>
              <a:p>
                <a:r>
                  <a:rPr lang="en-US" sz="2000" b="1" dirty="0">
                    <a:solidFill>
                      <a:srgbClr val="0070C0"/>
                    </a:solidFill>
                  </a:rPr>
                  <a:t>Spin axis</a:t>
                </a:r>
                <a:endParaRPr lang="en-US" sz="1400" b="1" dirty="0">
                  <a:solidFill>
                    <a:srgbClr val="0070C0"/>
                  </a:solidFill>
                </a:endParaRPr>
              </a:p>
            </p:txBody>
          </p:sp>
          <p:pic>
            <p:nvPicPr>
              <p:cNvPr id="33" name="Picture 32">
                <a:extLst>
                  <a:ext uri="{FF2B5EF4-FFF2-40B4-BE49-F238E27FC236}">
                    <a16:creationId xmlns:a16="http://schemas.microsoft.com/office/drawing/2014/main" id="{8030E7F9-AD9B-3A41-8750-C066A07CD200}"/>
                  </a:ext>
                </a:extLst>
              </p:cNvPr>
              <p:cNvPicPr>
                <a:picLocks noChangeAspect="1"/>
              </p:cNvPicPr>
              <p:nvPr/>
            </p:nvPicPr>
            <p:blipFill>
              <a:blip r:embed="rId4"/>
              <a:stretch>
                <a:fillRect/>
              </a:stretch>
            </p:blipFill>
            <p:spPr>
              <a:xfrm>
                <a:off x="1317760" y="5707700"/>
                <a:ext cx="2101795" cy="568053"/>
              </a:xfrm>
              <a:prstGeom prst="rect">
                <a:avLst/>
              </a:prstGeom>
            </p:spPr>
          </p:pic>
        </p:grpSp>
        <p:sp>
          <p:nvSpPr>
            <p:cNvPr id="21" name="TextBox 20">
              <a:extLst>
                <a:ext uri="{FF2B5EF4-FFF2-40B4-BE49-F238E27FC236}">
                  <a16:creationId xmlns:a16="http://schemas.microsoft.com/office/drawing/2014/main" id="{DC6899E5-5C51-0B45-8CEA-AB13AA4DDE18}"/>
                </a:ext>
              </a:extLst>
            </p:cNvPr>
            <p:cNvSpPr txBox="1"/>
            <p:nvPr/>
          </p:nvSpPr>
          <p:spPr>
            <a:xfrm>
              <a:off x="-7755" y="846858"/>
              <a:ext cx="1949880" cy="523220"/>
            </a:xfrm>
            <a:prstGeom prst="rect">
              <a:avLst/>
            </a:prstGeom>
            <a:noFill/>
          </p:spPr>
          <p:txBody>
            <a:bodyPr wrap="square" rtlCol="0">
              <a:spAutoFit/>
            </a:bodyPr>
            <a:lstStyle/>
            <a:p>
              <a:r>
                <a:rPr lang="en-US" sz="2800" b="1" dirty="0"/>
                <a:t>Fe</a:t>
              </a:r>
              <a:r>
                <a:rPr lang="en-US" sz="2800" b="1" baseline="30000" dirty="0"/>
                <a:t>3+ </a:t>
              </a:r>
              <a:r>
                <a:rPr lang="en-US" sz="2800" b="1" dirty="0"/>
                <a:t>on Bi</a:t>
              </a:r>
            </a:p>
          </p:txBody>
        </p:sp>
      </p:grpSp>
      <p:sp>
        <p:nvSpPr>
          <p:cNvPr id="3" name="Footer Placeholder 2">
            <a:extLst>
              <a:ext uri="{FF2B5EF4-FFF2-40B4-BE49-F238E27FC236}">
                <a16:creationId xmlns:a16="http://schemas.microsoft.com/office/drawing/2014/main" id="{4D90FE5A-58DB-D44B-99D6-41DB047F9554}"/>
              </a:ext>
            </a:extLst>
          </p:cNvPr>
          <p:cNvSpPr>
            <a:spLocks noGrp="1"/>
          </p:cNvSpPr>
          <p:nvPr>
            <p:ph type="ftr" sz="quarter" idx="11"/>
          </p:nvPr>
        </p:nvSpPr>
        <p:spPr/>
        <p:txBody>
          <a:bodyPr/>
          <a:lstStyle/>
          <a:p>
            <a:r>
              <a:rPr lang="en-US"/>
              <a:t>Nima Leclerc, nleclerc@seas.upenn.edu</a:t>
            </a:r>
          </a:p>
        </p:txBody>
      </p:sp>
      <p:sp>
        <p:nvSpPr>
          <p:cNvPr id="4" name="Slide Number Placeholder 3">
            <a:extLst>
              <a:ext uri="{FF2B5EF4-FFF2-40B4-BE49-F238E27FC236}">
                <a16:creationId xmlns:a16="http://schemas.microsoft.com/office/drawing/2014/main" id="{A976BC50-E558-8042-A581-827C009872AA}"/>
              </a:ext>
            </a:extLst>
          </p:cNvPr>
          <p:cNvSpPr>
            <a:spLocks noGrp="1"/>
          </p:cNvSpPr>
          <p:nvPr>
            <p:ph type="sldNum" sz="quarter" idx="12"/>
          </p:nvPr>
        </p:nvSpPr>
        <p:spPr/>
        <p:txBody>
          <a:bodyPr/>
          <a:lstStyle/>
          <a:p>
            <a:fld id="{BC8B4251-9EDA-3740-BAD3-BDF8FE7B2E62}" type="slidenum">
              <a:rPr lang="en-US" smtClean="0"/>
              <a:t>6</a:t>
            </a:fld>
            <a:endParaRPr lang="en-US"/>
          </a:p>
        </p:txBody>
      </p:sp>
      <p:sp>
        <p:nvSpPr>
          <p:cNvPr id="23" name="Rectangle 22">
            <a:extLst>
              <a:ext uri="{FF2B5EF4-FFF2-40B4-BE49-F238E27FC236}">
                <a16:creationId xmlns:a16="http://schemas.microsoft.com/office/drawing/2014/main" id="{3407D019-99BF-C44E-BF75-7BC6FF2AE373}"/>
              </a:ext>
            </a:extLst>
          </p:cNvPr>
          <p:cNvSpPr/>
          <p:nvPr/>
        </p:nvSpPr>
        <p:spPr>
          <a:xfrm>
            <a:off x="11277044" y="136525"/>
            <a:ext cx="869337" cy="686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3AAD425D-E729-CB49-879A-92A70C4D6D6E}"/>
              </a:ext>
            </a:extLst>
          </p:cNvPr>
          <p:cNvGrpSpPr/>
          <p:nvPr/>
        </p:nvGrpSpPr>
        <p:grpSpPr>
          <a:xfrm>
            <a:off x="5592971" y="211194"/>
            <a:ext cx="6371407" cy="6244170"/>
            <a:chOff x="5777228" y="151814"/>
            <a:chExt cx="6371407" cy="6244170"/>
          </a:xfrm>
        </p:grpSpPr>
        <p:pic>
          <p:nvPicPr>
            <p:cNvPr id="1034" name="Picture 10">
              <a:extLst>
                <a:ext uri="{FF2B5EF4-FFF2-40B4-BE49-F238E27FC236}">
                  <a16:creationId xmlns:a16="http://schemas.microsoft.com/office/drawing/2014/main" id="{C2DDD917-45F8-364A-8937-8E2E4AD532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34" b="1991"/>
            <a:stretch/>
          </p:blipFill>
          <p:spPr bwMode="auto">
            <a:xfrm>
              <a:off x="6355595" y="151814"/>
              <a:ext cx="5793040" cy="624417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A2CD97B-6551-104C-9401-1E3C85110A37}"/>
                </a:ext>
              </a:extLst>
            </p:cNvPr>
            <p:cNvSpPr txBox="1"/>
            <p:nvPr/>
          </p:nvSpPr>
          <p:spPr>
            <a:xfrm>
              <a:off x="5777228" y="721228"/>
              <a:ext cx="1949880" cy="523220"/>
            </a:xfrm>
            <a:prstGeom prst="rect">
              <a:avLst/>
            </a:prstGeom>
            <a:noFill/>
          </p:spPr>
          <p:txBody>
            <a:bodyPr wrap="square" rtlCol="0">
              <a:spAutoFit/>
            </a:bodyPr>
            <a:lstStyle/>
            <a:p>
              <a:r>
                <a:rPr lang="en-US" sz="2800" b="1" dirty="0"/>
                <a:t>Fe</a:t>
              </a:r>
              <a:r>
                <a:rPr lang="en-US" sz="2800" b="1" baseline="30000" dirty="0"/>
                <a:t>3+ </a:t>
              </a:r>
              <a:r>
                <a:rPr lang="en-US" sz="2800" b="1" dirty="0"/>
                <a:t>on W</a:t>
              </a:r>
            </a:p>
          </p:txBody>
        </p:sp>
        <p:sp>
          <p:nvSpPr>
            <p:cNvPr id="43" name="TextBox 42">
              <a:extLst>
                <a:ext uri="{FF2B5EF4-FFF2-40B4-BE49-F238E27FC236}">
                  <a16:creationId xmlns:a16="http://schemas.microsoft.com/office/drawing/2014/main" id="{1BC4303E-6B69-CE43-8F1D-1A83CB7339B3}"/>
                </a:ext>
              </a:extLst>
            </p:cNvPr>
            <p:cNvSpPr txBox="1"/>
            <p:nvPr/>
          </p:nvSpPr>
          <p:spPr>
            <a:xfrm>
              <a:off x="6278780" y="2010486"/>
              <a:ext cx="1165704" cy="400110"/>
            </a:xfrm>
            <a:prstGeom prst="rect">
              <a:avLst/>
            </a:prstGeom>
            <a:noFill/>
          </p:spPr>
          <p:txBody>
            <a:bodyPr wrap="none" rtlCol="0">
              <a:spAutoFit/>
            </a:bodyPr>
            <a:lstStyle/>
            <a:p>
              <a:r>
                <a:rPr lang="en-US" sz="2000" b="1" dirty="0">
                  <a:solidFill>
                    <a:srgbClr val="0070C0"/>
                  </a:solidFill>
                </a:rPr>
                <a:t>Spin axis</a:t>
              </a:r>
              <a:endParaRPr lang="en-US" sz="1400" b="1" dirty="0">
                <a:solidFill>
                  <a:srgbClr val="0070C0"/>
                </a:solidFill>
              </a:endParaRPr>
            </a:p>
          </p:txBody>
        </p:sp>
        <p:sp>
          <p:nvSpPr>
            <p:cNvPr id="44" name="TextBox 43">
              <a:extLst>
                <a:ext uri="{FF2B5EF4-FFF2-40B4-BE49-F238E27FC236}">
                  <a16:creationId xmlns:a16="http://schemas.microsoft.com/office/drawing/2014/main" id="{452FA32F-5EF7-EE4A-A910-695A2A66DE56}"/>
                </a:ext>
              </a:extLst>
            </p:cNvPr>
            <p:cNvSpPr txBox="1"/>
            <p:nvPr/>
          </p:nvSpPr>
          <p:spPr>
            <a:xfrm>
              <a:off x="9800001" y="3325114"/>
              <a:ext cx="1244187" cy="400110"/>
            </a:xfrm>
            <a:prstGeom prst="rect">
              <a:avLst/>
            </a:prstGeom>
            <a:noFill/>
          </p:spPr>
          <p:txBody>
            <a:bodyPr wrap="none" rtlCol="0">
              <a:spAutoFit/>
            </a:bodyPr>
            <a:lstStyle/>
            <a:p>
              <a:r>
                <a:rPr lang="en-US" sz="2000" b="1" dirty="0">
                  <a:solidFill>
                    <a:srgbClr val="00B050"/>
                  </a:solidFill>
                </a:rPr>
                <a:t>Polar axis</a:t>
              </a:r>
            </a:p>
          </p:txBody>
        </p:sp>
        <p:pic>
          <p:nvPicPr>
            <p:cNvPr id="34" name="Picture 33">
              <a:extLst>
                <a:ext uri="{FF2B5EF4-FFF2-40B4-BE49-F238E27FC236}">
                  <a16:creationId xmlns:a16="http://schemas.microsoft.com/office/drawing/2014/main" id="{9B942065-BF9D-BC49-B0DC-AE128166A553}"/>
                </a:ext>
              </a:extLst>
            </p:cNvPr>
            <p:cNvPicPr>
              <a:picLocks noChangeAspect="1"/>
            </p:cNvPicPr>
            <p:nvPr/>
          </p:nvPicPr>
          <p:blipFill>
            <a:blip r:embed="rId6"/>
            <a:stretch>
              <a:fillRect/>
            </a:stretch>
          </p:blipFill>
          <p:spPr>
            <a:xfrm>
              <a:off x="6998203" y="4879357"/>
              <a:ext cx="2743200" cy="741406"/>
            </a:xfrm>
            <a:prstGeom prst="rect">
              <a:avLst/>
            </a:prstGeom>
          </p:spPr>
        </p:pic>
      </p:grpSp>
      <p:grpSp>
        <p:nvGrpSpPr>
          <p:cNvPr id="61" name="Group 60">
            <a:extLst>
              <a:ext uri="{FF2B5EF4-FFF2-40B4-BE49-F238E27FC236}">
                <a16:creationId xmlns:a16="http://schemas.microsoft.com/office/drawing/2014/main" id="{151EAFB3-6F69-BE45-BBFB-690E69F32BCE}"/>
              </a:ext>
            </a:extLst>
          </p:cNvPr>
          <p:cNvGrpSpPr/>
          <p:nvPr/>
        </p:nvGrpSpPr>
        <p:grpSpPr>
          <a:xfrm>
            <a:off x="2129655" y="4541468"/>
            <a:ext cx="3759854" cy="2704701"/>
            <a:chOff x="2285085" y="4425743"/>
            <a:chExt cx="3759854" cy="2704701"/>
          </a:xfrm>
        </p:grpSpPr>
        <p:pic>
          <p:nvPicPr>
            <p:cNvPr id="54" name="Picture 53">
              <a:extLst>
                <a:ext uri="{FF2B5EF4-FFF2-40B4-BE49-F238E27FC236}">
                  <a16:creationId xmlns:a16="http://schemas.microsoft.com/office/drawing/2014/main" id="{1BE96D05-F537-884E-9A13-5965377AC652}"/>
                </a:ext>
              </a:extLst>
            </p:cNvPr>
            <p:cNvPicPr>
              <a:picLocks noChangeAspect="1"/>
            </p:cNvPicPr>
            <p:nvPr/>
          </p:nvPicPr>
          <p:blipFill>
            <a:blip r:embed="rId7"/>
            <a:stretch>
              <a:fillRect/>
            </a:stretch>
          </p:blipFill>
          <p:spPr>
            <a:xfrm>
              <a:off x="2285085" y="6204768"/>
              <a:ext cx="1532154" cy="925676"/>
            </a:xfrm>
            <a:prstGeom prst="rect">
              <a:avLst/>
            </a:prstGeom>
          </p:spPr>
        </p:pic>
        <p:pic>
          <p:nvPicPr>
            <p:cNvPr id="57" name="Picture 56">
              <a:extLst>
                <a:ext uri="{FF2B5EF4-FFF2-40B4-BE49-F238E27FC236}">
                  <a16:creationId xmlns:a16="http://schemas.microsoft.com/office/drawing/2014/main" id="{78665326-7EFE-AF47-99E5-BD764ABDF606}"/>
                </a:ext>
              </a:extLst>
            </p:cNvPr>
            <p:cNvPicPr>
              <a:picLocks noChangeAspect="1"/>
            </p:cNvPicPr>
            <p:nvPr/>
          </p:nvPicPr>
          <p:blipFill rotWithShape="1">
            <a:blip r:embed="rId8"/>
            <a:srcRect l="43647" t="36542" r="42490" b="29771"/>
            <a:stretch/>
          </p:blipFill>
          <p:spPr>
            <a:xfrm>
              <a:off x="4609873" y="4425743"/>
              <a:ext cx="1341320" cy="1899246"/>
            </a:xfrm>
            <a:prstGeom prst="rect">
              <a:avLst/>
            </a:prstGeom>
          </p:spPr>
        </p:pic>
        <p:cxnSp>
          <p:nvCxnSpPr>
            <p:cNvPr id="60" name="Straight Arrow Connector 59">
              <a:extLst>
                <a:ext uri="{FF2B5EF4-FFF2-40B4-BE49-F238E27FC236}">
                  <a16:creationId xmlns:a16="http://schemas.microsoft.com/office/drawing/2014/main" id="{621884B8-A5FD-994C-BA75-5ABD8FEA4829}"/>
                </a:ext>
              </a:extLst>
            </p:cNvPr>
            <p:cNvCxnSpPr>
              <a:cxnSpLocks/>
            </p:cNvCxnSpPr>
            <p:nvPr/>
          </p:nvCxnSpPr>
          <p:spPr>
            <a:xfrm flipV="1">
              <a:off x="3382547" y="5676123"/>
              <a:ext cx="1259646" cy="66330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6545139-8449-2C47-A7A7-9CF03A6C6059}"/>
                    </a:ext>
                  </a:extLst>
                </p:cNvPr>
                <p:cNvSpPr txBox="1"/>
                <p:nvPr/>
              </p:nvSpPr>
              <p:spPr>
                <a:xfrm>
                  <a:off x="5413804" y="5336870"/>
                  <a:ext cx="631135" cy="7187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3200" b="1" i="1" smtClean="0">
                                <a:solidFill>
                                  <a:srgbClr val="00B050"/>
                                </a:solidFill>
                                <a:latin typeface="Cambria Math" panose="02040503050406030204" pitchFamily="18" charset="0"/>
                              </a:rPr>
                            </m:ctrlPr>
                          </m:groupChrPr>
                          <m:e>
                            <m:r>
                              <m:rPr>
                                <m:brk m:alnAt="1"/>
                              </m:rPr>
                              <a:rPr lang="en-US" sz="3200" b="1" i="1" smtClean="0">
                                <a:solidFill>
                                  <a:srgbClr val="00B050"/>
                                </a:solidFill>
                                <a:latin typeface="Cambria Math" panose="02040503050406030204" pitchFamily="18" charset="0"/>
                              </a:rPr>
                              <m:t>𝑷</m:t>
                            </m:r>
                          </m:e>
                        </m:groupChr>
                      </m:oMath>
                    </m:oMathPara>
                  </a14:m>
                  <a:endParaRPr lang="en-US" sz="2400" b="1" dirty="0">
                    <a:solidFill>
                      <a:srgbClr val="00B050"/>
                    </a:solidFill>
                  </a:endParaRPr>
                </a:p>
              </p:txBody>
            </p:sp>
          </mc:Choice>
          <mc:Fallback xmlns="">
            <p:sp>
              <p:nvSpPr>
                <p:cNvPr id="66" name="TextBox 65">
                  <a:extLst>
                    <a:ext uri="{FF2B5EF4-FFF2-40B4-BE49-F238E27FC236}">
                      <a16:creationId xmlns:a16="http://schemas.microsoft.com/office/drawing/2014/main" id="{66545139-8449-2C47-A7A7-9CF03A6C6059}"/>
                    </a:ext>
                  </a:extLst>
                </p:cNvPr>
                <p:cNvSpPr txBox="1">
                  <a:spLocks noRot="1" noChangeAspect="1" noMove="1" noResize="1" noEditPoints="1" noAdjustHandles="1" noChangeArrowheads="1" noChangeShapeType="1" noTextEdit="1"/>
                </p:cNvSpPr>
                <p:nvPr/>
              </p:nvSpPr>
              <p:spPr>
                <a:xfrm>
                  <a:off x="5413804" y="5336870"/>
                  <a:ext cx="631135" cy="718723"/>
                </a:xfrm>
                <a:prstGeom prst="rect">
                  <a:avLst/>
                </a:prstGeom>
                <a:blipFill>
                  <a:blip r:embed="rId9"/>
                  <a:stretch>
                    <a:fillRect l="-30000" t="-26316" b="-36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6AFC919B-2641-D14E-AEE4-54563ACF6871}"/>
                    </a:ext>
                  </a:extLst>
                </p:cNvPr>
                <p:cNvSpPr txBox="1"/>
                <p:nvPr/>
              </p:nvSpPr>
              <p:spPr>
                <a:xfrm>
                  <a:off x="4707626" y="5701675"/>
                  <a:ext cx="631135" cy="7187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3200" b="1" i="1" smtClean="0">
                                <a:solidFill>
                                  <a:srgbClr val="0070C0"/>
                                </a:solidFill>
                                <a:latin typeface="Cambria Math" panose="02040503050406030204" pitchFamily="18" charset="0"/>
                              </a:rPr>
                            </m:ctrlPr>
                          </m:groupChrPr>
                          <m:e>
                            <m:r>
                              <m:rPr>
                                <m:brk m:alnAt="1"/>
                              </m:rPr>
                              <a:rPr lang="en-US" sz="3200" b="1" i="1" smtClean="0">
                                <a:solidFill>
                                  <a:srgbClr val="0070C0"/>
                                </a:solidFill>
                                <a:latin typeface="Cambria Math" panose="02040503050406030204" pitchFamily="18" charset="0"/>
                              </a:rPr>
                              <m:t>𝑺</m:t>
                            </m:r>
                          </m:e>
                        </m:groupChr>
                      </m:oMath>
                    </m:oMathPara>
                  </a14:m>
                  <a:endParaRPr lang="en-US" sz="2400" b="1" dirty="0">
                    <a:solidFill>
                      <a:srgbClr val="00B050"/>
                    </a:solidFill>
                  </a:endParaRPr>
                </a:p>
              </p:txBody>
            </p:sp>
          </mc:Choice>
          <mc:Fallback xmlns="">
            <p:sp>
              <p:nvSpPr>
                <p:cNvPr id="67" name="TextBox 66">
                  <a:extLst>
                    <a:ext uri="{FF2B5EF4-FFF2-40B4-BE49-F238E27FC236}">
                      <a16:creationId xmlns:a16="http://schemas.microsoft.com/office/drawing/2014/main" id="{6AFC919B-2641-D14E-AEE4-54563ACF6871}"/>
                    </a:ext>
                  </a:extLst>
                </p:cNvPr>
                <p:cNvSpPr txBox="1">
                  <a:spLocks noRot="1" noChangeAspect="1" noMove="1" noResize="1" noEditPoints="1" noAdjustHandles="1" noChangeArrowheads="1" noChangeShapeType="1" noTextEdit="1"/>
                </p:cNvSpPr>
                <p:nvPr/>
              </p:nvSpPr>
              <p:spPr>
                <a:xfrm>
                  <a:off x="4707626" y="5701675"/>
                  <a:ext cx="631135" cy="718723"/>
                </a:xfrm>
                <a:prstGeom prst="rect">
                  <a:avLst/>
                </a:prstGeom>
                <a:blipFill>
                  <a:blip r:embed="rId10"/>
                  <a:stretch>
                    <a:fillRect l="-29412" t="-24138" b="-34483"/>
                  </a:stretch>
                </a:blipFill>
              </p:spPr>
              <p:txBody>
                <a:bodyPr/>
                <a:lstStyle/>
                <a:p>
                  <a:r>
                    <a:rPr lang="en-US">
                      <a:noFill/>
                    </a:rPr>
                    <a:t> </a:t>
                  </a:r>
                </a:p>
              </p:txBody>
            </p:sp>
          </mc:Fallback>
        </mc:AlternateContent>
      </p:grpSp>
      <p:grpSp>
        <p:nvGrpSpPr>
          <p:cNvPr id="64" name="Group 63">
            <a:extLst>
              <a:ext uri="{FF2B5EF4-FFF2-40B4-BE49-F238E27FC236}">
                <a16:creationId xmlns:a16="http://schemas.microsoft.com/office/drawing/2014/main" id="{D2A73603-0FA1-3244-8D3E-A42F22212A87}"/>
              </a:ext>
            </a:extLst>
          </p:cNvPr>
          <p:cNvGrpSpPr/>
          <p:nvPr/>
        </p:nvGrpSpPr>
        <p:grpSpPr>
          <a:xfrm>
            <a:off x="7459095" y="4558739"/>
            <a:ext cx="4744538" cy="2651760"/>
            <a:chOff x="7459095" y="4558739"/>
            <a:chExt cx="4744538" cy="2652627"/>
          </a:xfrm>
        </p:grpSpPr>
        <p:pic>
          <p:nvPicPr>
            <p:cNvPr id="42" name="Picture 41">
              <a:extLst>
                <a:ext uri="{FF2B5EF4-FFF2-40B4-BE49-F238E27FC236}">
                  <a16:creationId xmlns:a16="http://schemas.microsoft.com/office/drawing/2014/main" id="{6E702CA6-0306-C34A-A4AD-86E43C0D3B81}"/>
                </a:ext>
              </a:extLst>
            </p:cNvPr>
            <p:cNvPicPr>
              <a:picLocks noChangeAspect="1"/>
            </p:cNvPicPr>
            <p:nvPr/>
          </p:nvPicPr>
          <p:blipFill>
            <a:blip r:embed="rId11"/>
            <a:stretch>
              <a:fillRect/>
            </a:stretch>
          </p:blipFill>
          <p:spPr>
            <a:xfrm>
              <a:off x="7459095" y="6326806"/>
              <a:ext cx="1921631" cy="884560"/>
            </a:xfrm>
            <a:prstGeom prst="rect">
              <a:avLst/>
            </a:prstGeom>
          </p:spPr>
        </p:pic>
        <p:pic>
          <p:nvPicPr>
            <p:cNvPr id="40" name="Picture 39">
              <a:extLst>
                <a:ext uri="{FF2B5EF4-FFF2-40B4-BE49-F238E27FC236}">
                  <a16:creationId xmlns:a16="http://schemas.microsoft.com/office/drawing/2014/main" id="{DF51A4B6-8D99-4043-AFD2-EBABDA52D6F9}"/>
                </a:ext>
              </a:extLst>
            </p:cNvPr>
            <p:cNvPicPr>
              <a:picLocks noChangeAspect="1"/>
            </p:cNvPicPr>
            <p:nvPr/>
          </p:nvPicPr>
          <p:blipFill rotWithShape="1">
            <a:blip r:embed="rId12"/>
            <a:srcRect l="47876" t="63584" r="31125" b="10435"/>
            <a:stretch/>
          </p:blipFill>
          <p:spPr>
            <a:xfrm>
              <a:off x="9887207" y="4787047"/>
              <a:ext cx="2316426" cy="1670222"/>
            </a:xfrm>
            <a:prstGeom prst="rect">
              <a:avLst/>
            </a:prstGeom>
          </p:spPr>
        </p:pic>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770D0F1-68AF-994C-BFCE-6E572F5F3BDA}"/>
                    </a:ext>
                  </a:extLst>
                </p:cNvPr>
                <p:cNvSpPr txBox="1"/>
                <p:nvPr/>
              </p:nvSpPr>
              <p:spPr>
                <a:xfrm>
                  <a:off x="9898319" y="5383568"/>
                  <a:ext cx="631135" cy="7187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3200" b="1" i="1" smtClean="0">
                                <a:solidFill>
                                  <a:srgbClr val="00B050"/>
                                </a:solidFill>
                                <a:latin typeface="Cambria Math" panose="02040503050406030204" pitchFamily="18" charset="0"/>
                              </a:rPr>
                            </m:ctrlPr>
                          </m:groupChrPr>
                          <m:e>
                            <m:r>
                              <m:rPr>
                                <m:brk m:alnAt="1"/>
                              </m:rPr>
                              <a:rPr lang="en-US" sz="3200" b="1" i="1" smtClean="0">
                                <a:solidFill>
                                  <a:srgbClr val="00B050"/>
                                </a:solidFill>
                                <a:latin typeface="Cambria Math" panose="02040503050406030204" pitchFamily="18" charset="0"/>
                              </a:rPr>
                              <m:t>𝑷</m:t>
                            </m:r>
                          </m:e>
                        </m:groupChr>
                      </m:oMath>
                    </m:oMathPara>
                  </a14:m>
                  <a:endParaRPr lang="en-US" sz="2400" b="1" dirty="0">
                    <a:solidFill>
                      <a:srgbClr val="00B050"/>
                    </a:solidFill>
                  </a:endParaRPr>
                </a:p>
              </p:txBody>
            </p:sp>
          </mc:Choice>
          <mc:Fallback xmlns="">
            <p:sp>
              <p:nvSpPr>
                <p:cNvPr id="50" name="TextBox 49">
                  <a:extLst>
                    <a:ext uri="{FF2B5EF4-FFF2-40B4-BE49-F238E27FC236}">
                      <a16:creationId xmlns:a16="http://schemas.microsoft.com/office/drawing/2014/main" id="{C770D0F1-68AF-994C-BFCE-6E572F5F3BDA}"/>
                    </a:ext>
                  </a:extLst>
                </p:cNvPr>
                <p:cNvSpPr txBox="1">
                  <a:spLocks noRot="1" noChangeAspect="1" noMove="1" noResize="1" noEditPoints="1" noAdjustHandles="1" noChangeArrowheads="1" noChangeShapeType="1" noTextEdit="1"/>
                </p:cNvSpPr>
                <p:nvPr/>
              </p:nvSpPr>
              <p:spPr>
                <a:xfrm>
                  <a:off x="9898319" y="5383568"/>
                  <a:ext cx="631135" cy="718723"/>
                </a:xfrm>
                <a:prstGeom prst="rect">
                  <a:avLst/>
                </a:prstGeom>
                <a:blipFill>
                  <a:blip r:embed="rId13"/>
                  <a:stretch>
                    <a:fillRect l="-30000" t="-24138" b="-344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D6E32D4-85DB-4B4F-BB13-4A7A6034958E}"/>
                    </a:ext>
                  </a:extLst>
                </p:cNvPr>
                <p:cNvSpPr txBox="1"/>
                <p:nvPr/>
              </p:nvSpPr>
              <p:spPr>
                <a:xfrm>
                  <a:off x="10292711" y="4558739"/>
                  <a:ext cx="631135" cy="7187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3200" b="1" i="1" smtClean="0">
                                <a:solidFill>
                                  <a:srgbClr val="0070C0"/>
                                </a:solidFill>
                                <a:latin typeface="Cambria Math" panose="02040503050406030204" pitchFamily="18" charset="0"/>
                              </a:rPr>
                            </m:ctrlPr>
                          </m:groupChrPr>
                          <m:e>
                            <m:r>
                              <m:rPr>
                                <m:brk m:alnAt="1"/>
                              </m:rPr>
                              <a:rPr lang="en-US" sz="3200" b="1" i="1" smtClean="0">
                                <a:solidFill>
                                  <a:srgbClr val="0070C0"/>
                                </a:solidFill>
                                <a:latin typeface="Cambria Math" panose="02040503050406030204" pitchFamily="18" charset="0"/>
                              </a:rPr>
                              <m:t>𝑺</m:t>
                            </m:r>
                          </m:e>
                        </m:groupChr>
                      </m:oMath>
                    </m:oMathPara>
                  </a14:m>
                  <a:endParaRPr lang="en-US" sz="2400" b="1" dirty="0">
                    <a:solidFill>
                      <a:srgbClr val="00B050"/>
                    </a:solidFill>
                  </a:endParaRPr>
                </a:p>
              </p:txBody>
            </p:sp>
          </mc:Choice>
          <mc:Fallback xmlns="">
            <p:sp>
              <p:nvSpPr>
                <p:cNvPr id="51" name="TextBox 50">
                  <a:extLst>
                    <a:ext uri="{FF2B5EF4-FFF2-40B4-BE49-F238E27FC236}">
                      <a16:creationId xmlns:a16="http://schemas.microsoft.com/office/drawing/2014/main" id="{DD6E32D4-85DB-4B4F-BB13-4A7A6034958E}"/>
                    </a:ext>
                  </a:extLst>
                </p:cNvPr>
                <p:cNvSpPr txBox="1">
                  <a:spLocks noRot="1" noChangeAspect="1" noMove="1" noResize="1" noEditPoints="1" noAdjustHandles="1" noChangeArrowheads="1" noChangeShapeType="1" noTextEdit="1"/>
                </p:cNvSpPr>
                <p:nvPr/>
              </p:nvSpPr>
              <p:spPr>
                <a:xfrm>
                  <a:off x="10292711" y="4558739"/>
                  <a:ext cx="631135" cy="718723"/>
                </a:xfrm>
                <a:prstGeom prst="rect">
                  <a:avLst/>
                </a:prstGeom>
                <a:blipFill>
                  <a:blip r:embed="rId10"/>
                  <a:stretch>
                    <a:fillRect l="-29412" t="-26316" b="-35088"/>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CA295259-02DF-8C48-ABB7-4C1349F7E01A}"/>
                </a:ext>
              </a:extLst>
            </p:cNvPr>
            <p:cNvCxnSpPr>
              <a:cxnSpLocks/>
            </p:cNvCxnSpPr>
            <p:nvPr/>
          </p:nvCxnSpPr>
          <p:spPr>
            <a:xfrm flipV="1">
              <a:off x="9126747" y="5988192"/>
              <a:ext cx="1209496" cy="55955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3C1E6BC-FCC1-4348-AA88-E51B86D48B69}"/>
              </a:ext>
            </a:extLst>
          </p:cNvPr>
          <p:cNvSpPr>
            <a:spLocks noGrp="1"/>
          </p:cNvSpPr>
          <p:nvPr>
            <p:ph type="title"/>
          </p:nvPr>
        </p:nvSpPr>
        <p:spPr>
          <a:xfrm>
            <a:off x="56901" y="-283466"/>
            <a:ext cx="12853736" cy="1325563"/>
          </a:xfrm>
        </p:spPr>
        <p:txBody>
          <a:bodyPr>
            <a:normAutofit/>
          </a:bodyPr>
          <a:lstStyle/>
          <a:p>
            <a:r>
              <a:rPr lang="en-US" sz="3600" dirty="0"/>
              <a:t>Magnetic anisotropy predictions for </a:t>
            </a:r>
            <a:r>
              <a:rPr lang="en-US" sz="3600" i="1" dirty="0"/>
              <a:t>P</a:t>
            </a:r>
            <a:r>
              <a:rPr lang="en-US" sz="3600" dirty="0"/>
              <a:t>2</a:t>
            </a:r>
            <a:r>
              <a:rPr lang="en-US" sz="3600" baseline="-25000" dirty="0"/>
              <a:t>1</a:t>
            </a:r>
            <a:r>
              <a:rPr lang="en-US" sz="3600" dirty="0"/>
              <a:t>ab [stable phase]  </a:t>
            </a:r>
          </a:p>
        </p:txBody>
      </p:sp>
    </p:spTree>
    <p:extLst>
      <p:ext uri="{BB962C8B-B14F-4D97-AF65-F5344CB8AC3E}">
        <p14:creationId xmlns:p14="http://schemas.microsoft.com/office/powerpoint/2010/main" val="330582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D90FE5A-58DB-D44B-99D6-41DB047F9554}"/>
              </a:ext>
            </a:extLst>
          </p:cNvPr>
          <p:cNvSpPr>
            <a:spLocks noGrp="1"/>
          </p:cNvSpPr>
          <p:nvPr>
            <p:ph type="ftr" sz="quarter" idx="11"/>
          </p:nvPr>
        </p:nvSpPr>
        <p:spPr/>
        <p:txBody>
          <a:bodyPr/>
          <a:lstStyle/>
          <a:p>
            <a:r>
              <a:rPr lang="en-US"/>
              <a:t>Nima Leclerc, nleclerc@seas.upenn.edu</a:t>
            </a:r>
          </a:p>
        </p:txBody>
      </p:sp>
      <p:sp>
        <p:nvSpPr>
          <p:cNvPr id="4" name="Slide Number Placeholder 3">
            <a:extLst>
              <a:ext uri="{FF2B5EF4-FFF2-40B4-BE49-F238E27FC236}">
                <a16:creationId xmlns:a16="http://schemas.microsoft.com/office/drawing/2014/main" id="{A976BC50-E558-8042-A581-827C009872AA}"/>
              </a:ext>
            </a:extLst>
          </p:cNvPr>
          <p:cNvSpPr>
            <a:spLocks noGrp="1"/>
          </p:cNvSpPr>
          <p:nvPr>
            <p:ph type="sldNum" sz="quarter" idx="12"/>
          </p:nvPr>
        </p:nvSpPr>
        <p:spPr/>
        <p:txBody>
          <a:bodyPr/>
          <a:lstStyle/>
          <a:p>
            <a:fld id="{BC8B4251-9EDA-3740-BAD3-BDF8FE7B2E62}" type="slidenum">
              <a:rPr lang="en-US" smtClean="0"/>
              <a:t>7</a:t>
            </a:fld>
            <a:endParaRPr lang="en-US"/>
          </a:p>
        </p:txBody>
      </p:sp>
      <p:grpSp>
        <p:nvGrpSpPr>
          <p:cNvPr id="36" name="Group 35">
            <a:extLst>
              <a:ext uri="{FF2B5EF4-FFF2-40B4-BE49-F238E27FC236}">
                <a16:creationId xmlns:a16="http://schemas.microsoft.com/office/drawing/2014/main" id="{84964A71-1EA5-AC41-90EF-D15A27FB448C}"/>
              </a:ext>
            </a:extLst>
          </p:cNvPr>
          <p:cNvGrpSpPr/>
          <p:nvPr/>
        </p:nvGrpSpPr>
        <p:grpSpPr>
          <a:xfrm>
            <a:off x="23266" y="310941"/>
            <a:ext cx="6135362" cy="6590887"/>
            <a:chOff x="23266" y="310941"/>
            <a:chExt cx="6135362" cy="6590887"/>
          </a:xfrm>
        </p:grpSpPr>
        <p:pic>
          <p:nvPicPr>
            <p:cNvPr id="12" name="Picture 4">
              <a:extLst>
                <a:ext uri="{FF2B5EF4-FFF2-40B4-BE49-F238E27FC236}">
                  <a16:creationId xmlns:a16="http://schemas.microsoft.com/office/drawing/2014/main" id="{C1A3E4FB-E81A-CC4A-81D5-34F6EE249D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1" t="1" b="605"/>
            <a:stretch/>
          </p:blipFill>
          <p:spPr bwMode="auto">
            <a:xfrm>
              <a:off x="23266" y="310941"/>
              <a:ext cx="6135362" cy="659088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2F8F462-AA27-D446-B961-EE47434E46B5}"/>
                </a:ext>
              </a:extLst>
            </p:cNvPr>
            <p:cNvSpPr txBox="1"/>
            <p:nvPr/>
          </p:nvSpPr>
          <p:spPr>
            <a:xfrm>
              <a:off x="95440" y="787644"/>
              <a:ext cx="1949880" cy="523220"/>
            </a:xfrm>
            <a:prstGeom prst="rect">
              <a:avLst/>
            </a:prstGeom>
            <a:noFill/>
          </p:spPr>
          <p:txBody>
            <a:bodyPr wrap="square" rtlCol="0">
              <a:spAutoFit/>
            </a:bodyPr>
            <a:lstStyle/>
            <a:p>
              <a:r>
                <a:rPr lang="en-US" sz="2800" b="1" dirty="0"/>
                <a:t>Fe</a:t>
              </a:r>
              <a:r>
                <a:rPr lang="en-US" sz="2800" b="1" baseline="30000" dirty="0"/>
                <a:t>3+ </a:t>
              </a:r>
              <a:r>
                <a:rPr lang="en-US" sz="2800" b="1" dirty="0"/>
                <a:t>on Bi</a:t>
              </a:r>
            </a:p>
          </p:txBody>
        </p:sp>
        <p:sp>
          <p:nvSpPr>
            <p:cNvPr id="30" name="TextBox 29">
              <a:extLst>
                <a:ext uri="{FF2B5EF4-FFF2-40B4-BE49-F238E27FC236}">
                  <a16:creationId xmlns:a16="http://schemas.microsoft.com/office/drawing/2014/main" id="{B52D38E8-EB21-9F4D-906A-FF5A03A38152}"/>
                </a:ext>
              </a:extLst>
            </p:cNvPr>
            <p:cNvSpPr txBox="1"/>
            <p:nvPr/>
          </p:nvSpPr>
          <p:spPr>
            <a:xfrm>
              <a:off x="2974099" y="4643958"/>
              <a:ext cx="1165704" cy="400110"/>
            </a:xfrm>
            <a:prstGeom prst="rect">
              <a:avLst/>
            </a:prstGeom>
            <a:noFill/>
          </p:spPr>
          <p:txBody>
            <a:bodyPr wrap="none" rtlCol="0">
              <a:spAutoFit/>
            </a:bodyPr>
            <a:lstStyle/>
            <a:p>
              <a:r>
                <a:rPr lang="en-US" sz="2000" b="1" dirty="0">
                  <a:solidFill>
                    <a:srgbClr val="0070C0"/>
                  </a:solidFill>
                </a:rPr>
                <a:t>Spin axis</a:t>
              </a:r>
              <a:endParaRPr lang="en-US" sz="1400" b="1" dirty="0">
                <a:solidFill>
                  <a:srgbClr val="0070C0"/>
                </a:solidFill>
              </a:endParaRPr>
            </a:p>
          </p:txBody>
        </p:sp>
        <p:pic>
          <p:nvPicPr>
            <p:cNvPr id="7" name="Picture 6">
              <a:extLst>
                <a:ext uri="{FF2B5EF4-FFF2-40B4-BE49-F238E27FC236}">
                  <a16:creationId xmlns:a16="http://schemas.microsoft.com/office/drawing/2014/main" id="{E3C0448D-4E40-4B4C-9589-858B822D0F41}"/>
                </a:ext>
              </a:extLst>
            </p:cNvPr>
            <p:cNvPicPr>
              <a:picLocks noChangeAspect="1"/>
            </p:cNvPicPr>
            <p:nvPr/>
          </p:nvPicPr>
          <p:blipFill>
            <a:blip r:embed="rId4"/>
            <a:stretch>
              <a:fillRect/>
            </a:stretch>
          </p:blipFill>
          <p:spPr>
            <a:xfrm>
              <a:off x="880442" y="5304497"/>
              <a:ext cx="2683121" cy="725168"/>
            </a:xfrm>
            <a:prstGeom prst="rect">
              <a:avLst/>
            </a:prstGeom>
          </p:spPr>
        </p:pic>
      </p:grpSp>
      <p:grpSp>
        <p:nvGrpSpPr>
          <p:cNvPr id="37" name="Group 36">
            <a:extLst>
              <a:ext uri="{FF2B5EF4-FFF2-40B4-BE49-F238E27FC236}">
                <a16:creationId xmlns:a16="http://schemas.microsoft.com/office/drawing/2014/main" id="{8C23D7F4-AB56-E64E-95D7-D4FA25A2F2D0}"/>
              </a:ext>
            </a:extLst>
          </p:cNvPr>
          <p:cNvGrpSpPr/>
          <p:nvPr/>
        </p:nvGrpSpPr>
        <p:grpSpPr>
          <a:xfrm>
            <a:off x="4327730" y="4643958"/>
            <a:ext cx="1712912" cy="1722022"/>
            <a:chOff x="4327730" y="4643958"/>
            <a:chExt cx="1712912" cy="1722022"/>
          </a:xfrm>
        </p:grpSpPr>
        <p:pic>
          <p:nvPicPr>
            <p:cNvPr id="14" name="Picture 13">
              <a:extLst>
                <a:ext uri="{FF2B5EF4-FFF2-40B4-BE49-F238E27FC236}">
                  <a16:creationId xmlns:a16="http://schemas.microsoft.com/office/drawing/2014/main" id="{4E257BC4-CCBA-8345-8E26-8FF029E6F983}"/>
                </a:ext>
              </a:extLst>
            </p:cNvPr>
            <p:cNvPicPr>
              <a:picLocks noChangeAspect="1"/>
            </p:cNvPicPr>
            <p:nvPr/>
          </p:nvPicPr>
          <p:blipFill rotWithShape="1">
            <a:blip r:embed="rId5"/>
            <a:srcRect l="52443" t="44335" r="28706" b="23145"/>
            <a:stretch/>
          </p:blipFill>
          <p:spPr>
            <a:xfrm>
              <a:off x="4327730" y="4643958"/>
              <a:ext cx="1712912" cy="1722022"/>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03793F0-BDD3-1A4A-8F7C-D16D19E88965}"/>
                    </a:ext>
                  </a:extLst>
                </p:cNvPr>
                <p:cNvSpPr/>
                <p:nvPr/>
              </p:nvSpPr>
              <p:spPr>
                <a:xfrm>
                  <a:off x="5412083" y="5216917"/>
                  <a:ext cx="575286" cy="6424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2800" b="1" i="1">
                                <a:solidFill>
                                  <a:srgbClr val="0070C0"/>
                                </a:solidFill>
                                <a:latin typeface="Cambria Math" panose="02040503050406030204" pitchFamily="18" charset="0"/>
                              </a:rPr>
                            </m:ctrlPr>
                          </m:groupChrPr>
                          <m:e>
                            <m:r>
                              <m:rPr>
                                <m:brk m:alnAt="1"/>
                              </m:rPr>
                              <a:rPr lang="en-US" sz="2800" b="1" i="1">
                                <a:solidFill>
                                  <a:srgbClr val="0070C0"/>
                                </a:solidFill>
                                <a:latin typeface="Cambria Math" panose="02040503050406030204" pitchFamily="18" charset="0"/>
                              </a:rPr>
                              <m:t>𝑺</m:t>
                            </m:r>
                          </m:e>
                        </m:groupChr>
                      </m:oMath>
                    </m:oMathPara>
                  </a14:m>
                  <a:endParaRPr lang="en-US" dirty="0"/>
                </a:p>
              </p:txBody>
            </p:sp>
          </mc:Choice>
          <mc:Fallback xmlns="">
            <p:sp>
              <p:nvSpPr>
                <p:cNvPr id="15" name="Rectangle 14">
                  <a:extLst>
                    <a:ext uri="{FF2B5EF4-FFF2-40B4-BE49-F238E27FC236}">
                      <a16:creationId xmlns:a16="http://schemas.microsoft.com/office/drawing/2014/main" id="{203793F0-BDD3-1A4A-8F7C-D16D19E88965}"/>
                    </a:ext>
                  </a:extLst>
                </p:cNvPr>
                <p:cNvSpPr>
                  <a:spLocks noRot="1" noChangeAspect="1" noMove="1" noResize="1" noEditPoints="1" noAdjustHandles="1" noChangeArrowheads="1" noChangeShapeType="1" noTextEdit="1"/>
                </p:cNvSpPr>
                <p:nvPr/>
              </p:nvSpPr>
              <p:spPr>
                <a:xfrm>
                  <a:off x="5412083" y="5216917"/>
                  <a:ext cx="575286" cy="642484"/>
                </a:xfrm>
                <a:prstGeom prst="rect">
                  <a:avLst/>
                </a:prstGeom>
                <a:blipFill>
                  <a:blip r:embed="rId6"/>
                  <a:stretch>
                    <a:fillRect l="-26087" t="-19231" b="-30769"/>
                  </a:stretch>
                </a:blipFill>
              </p:spPr>
              <p:txBody>
                <a:bodyPr/>
                <a:lstStyle/>
                <a:p>
                  <a:r>
                    <a:rPr lang="en-US">
                      <a:noFill/>
                    </a:rPr>
                    <a:t> </a:t>
                  </a:r>
                </a:p>
              </p:txBody>
            </p:sp>
          </mc:Fallback>
        </mc:AlternateContent>
      </p:grpSp>
      <p:grpSp>
        <p:nvGrpSpPr>
          <p:cNvPr id="39" name="Group 38">
            <a:extLst>
              <a:ext uri="{FF2B5EF4-FFF2-40B4-BE49-F238E27FC236}">
                <a16:creationId xmlns:a16="http://schemas.microsoft.com/office/drawing/2014/main" id="{A1FFD803-A76D-EA49-A979-1108D8DFC843}"/>
              </a:ext>
            </a:extLst>
          </p:cNvPr>
          <p:cNvGrpSpPr/>
          <p:nvPr/>
        </p:nvGrpSpPr>
        <p:grpSpPr>
          <a:xfrm>
            <a:off x="6163385" y="386472"/>
            <a:ext cx="6106669" cy="6335003"/>
            <a:chOff x="6082969" y="438884"/>
            <a:chExt cx="6106669" cy="6335003"/>
          </a:xfrm>
        </p:grpSpPr>
        <p:grpSp>
          <p:nvGrpSpPr>
            <p:cNvPr id="38" name="Group 37">
              <a:extLst>
                <a:ext uri="{FF2B5EF4-FFF2-40B4-BE49-F238E27FC236}">
                  <a16:creationId xmlns:a16="http://schemas.microsoft.com/office/drawing/2014/main" id="{AA0172AE-1D93-D544-8E62-A47E0CEF8FD5}"/>
                </a:ext>
              </a:extLst>
            </p:cNvPr>
            <p:cNvGrpSpPr/>
            <p:nvPr/>
          </p:nvGrpSpPr>
          <p:grpSpPr>
            <a:xfrm>
              <a:off x="6082969" y="438884"/>
              <a:ext cx="5893475" cy="6335003"/>
              <a:chOff x="6082969" y="438884"/>
              <a:chExt cx="5893475" cy="6335003"/>
            </a:xfrm>
          </p:grpSpPr>
          <p:pic>
            <p:nvPicPr>
              <p:cNvPr id="2056" name="Picture 8">
                <a:extLst>
                  <a:ext uri="{FF2B5EF4-FFF2-40B4-BE49-F238E27FC236}">
                    <a16:creationId xmlns:a16="http://schemas.microsoft.com/office/drawing/2014/main" id="{DA254CBF-0A73-1149-8151-C35BB3F8C2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205" t="3895" r="2360"/>
              <a:stretch/>
            </p:blipFill>
            <p:spPr bwMode="auto">
              <a:xfrm>
                <a:off x="6234286" y="438884"/>
                <a:ext cx="5742158" cy="63350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702C340-D1E3-FB40-857A-0A179C754520}"/>
                  </a:ext>
                </a:extLst>
              </p:cNvPr>
              <p:cNvPicPr>
                <a:picLocks noChangeAspect="1"/>
              </p:cNvPicPr>
              <p:nvPr/>
            </p:nvPicPr>
            <p:blipFill>
              <a:blip r:embed="rId8"/>
              <a:stretch>
                <a:fillRect/>
              </a:stretch>
            </p:blipFill>
            <p:spPr>
              <a:xfrm>
                <a:off x="6996119" y="5270628"/>
                <a:ext cx="2579879" cy="697265"/>
              </a:xfrm>
              <a:prstGeom prst="rect">
                <a:avLst/>
              </a:prstGeom>
            </p:spPr>
          </p:pic>
          <p:sp>
            <p:nvSpPr>
              <p:cNvPr id="32" name="TextBox 31">
                <a:extLst>
                  <a:ext uri="{FF2B5EF4-FFF2-40B4-BE49-F238E27FC236}">
                    <a16:creationId xmlns:a16="http://schemas.microsoft.com/office/drawing/2014/main" id="{998996C0-168B-7E43-84D7-B644DE31B7A6}"/>
                  </a:ext>
                </a:extLst>
              </p:cNvPr>
              <p:cNvSpPr txBox="1"/>
              <p:nvPr/>
            </p:nvSpPr>
            <p:spPr>
              <a:xfrm>
                <a:off x="9367288" y="3040409"/>
                <a:ext cx="1229824" cy="400110"/>
              </a:xfrm>
              <a:prstGeom prst="rect">
                <a:avLst/>
              </a:prstGeom>
              <a:noFill/>
            </p:spPr>
            <p:txBody>
              <a:bodyPr wrap="none" rtlCol="0">
                <a:spAutoFit/>
              </a:bodyPr>
              <a:lstStyle/>
              <a:p>
                <a:r>
                  <a:rPr lang="en-US" sz="2000" b="1" dirty="0">
                    <a:solidFill>
                      <a:srgbClr val="0070C0"/>
                    </a:solidFill>
                  </a:rPr>
                  <a:t>Spin axis </a:t>
                </a:r>
                <a:endParaRPr lang="en-US" sz="1400" b="1" dirty="0">
                  <a:solidFill>
                    <a:srgbClr val="0070C0"/>
                  </a:solidFill>
                </a:endParaRPr>
              </a:p>
            </p:txBody>
          </p:sp>
          <p:sp>
            <p:nvSpPr>
              <p:cNvPr id="33" name="TextBox 32">
                <a:extLst>
                  <a:ext uri="{FF2B5EF4-FFF2-40B4-BE49-F238E27FC236}">
                    <a16:creationId xmlns:a16="http://schemas.microsoft.com/office/drawing/2014/main" id="{66602C5A-E76F-1D44-B354-8F517AC8AE5B}"/>
                  </a:ext>
                </a:extLst>
              </p:cNvPr>
              <p:cNvSpPr txBox="1"/>
              <p:nvPr/>
            </p:nvSpPr>
            <p:spPr>
              <a:xfrm>
                <a:off x="6082969" y="798401"/>
                <a:ext cx="1949880" cy="523220"/>
              </a:xfrm>
              <a:prstGeom prst="rect">
                <a:avLst/>
              </a:prstGeom>
              <a:noFill/>
            </p:spPr>
            <p:txBody>
              <a:bodyPr wrap="square" rtlCol="0">
                <a:spAutoFit/>
              </a:bodyPr>
              <a:lstStyle/>
              <a:p>
                <a:r>
                  <a:rPr lang="en-US" sz="2800" b="1" dirty="0"/>
                  <a:t>Fe</a:t>
                </a:r>
                <a:r>
                  <a:rPr lang="en-US" sz="2800" b="1" baseline="30000" dirty="0"/>
                  <a:t>3+ </a:t>
                </a:r>
                <a:r>
                  <a:rPr lang="en-US" sz="2800" b="1" dirty="0"/>
                  <a:t>on W</a:t>
                </a:r>
              </a:p>
            </p:txBody>
          </p:sp>
        </p:grpSp>
        <p:pic>
          <p:nvPicPr>
            <p:cNvPr id="35" name="Picture 34">
              <a:extLst>
                <a:ext uri="{FF2B5EF4-FFF2-40B4-BE49-F238E27FC236}">
                  <a16:creationId xmlns:a16="http://schemas.microsoft.com/office/drawing/2014/main" id="{7A616AA7-6DBD-A54B-B029-44F3C0EB97AC}"/>
                </a:ext>
              </a:extLst>
            </p:cNvPr>
            <p:cNvPicPr>
              <a:picLocks noChangeAspect="1"/>
            </p:cNvPicPr>
            <p:nvPr/>
          </p:nvPicPr>
          <p:blipFill rotWithShape="1">
            <a:blip r:embed="rId9"/>
            <a:srcRect l="42375" t="58366" r="42354" b="11728"/>
            <a:stretch/>
          </p:blipFill>
          <p:spPr>
            <a:xfrm>
              <a:off x="10394727" y="4593784"/>
              <a:ext cx="1794911" cy="2048256"/>
            </a:xfrm>
            <a:prstGeom prst="rect">
              <a:avLst/>
            </a:prstGeom>
          </p:spPr>
        </p:pic>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899D40BE-5AC2-C946-B543-BE130B88630A}"/>
                    </a:ext>
                  </a:extLst>
                </p:cNvPr>
                <p:cNvSpPr/>
                <p:nvPr/>
              </p:nvSpPr>
              <p:spPr>
                <a:xfrm>
                  <a:off x="10394726" y="5836367"/>
                  <a:ext cx="575286" cy="6424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2800" b="1" i="1">
                                <a:solidFill>
                                  <a:srgbClr val="0070C0"/>
                                </a:solidFill>
                                <a:latin typeface="Cambria Math" panose="02040503050406030204" pitchFamily="18" charset="0"/>
                              </a:rPr>
                            </m:ctrlPr>
                          </m:groupChrPr>
                          <m:e>
                            <m:r>
                              <m:rPr>
                                <m:brk m:alnAt="1"/>
                              </m:rPr>
                              <a:rPr lang="en-US" sz="2800" b="1" i="1">
                                <a:solidFill>
                                  <a:srgbClr val="0070C0"/>
                                </a:solidFill>
                                <a:latin typeface="Cambria Math" panose="02040503050406030204" pitchFamily="18" charset="0"/>
                              </a:rPr>
                              <m:t>𝑺</m:t>
                            </m:r>
                          </m:e>
                        </m:groupChr>
                      </m:oMath>
                    </m:oMathPara>
                  </a14:m>
                  <a:endParaRPr lang="en-US" dirty="0"/>
                </a:p>
              </p:txBody>
            </p:sp>
          </mc:Choice>
          <mc:Fallback xmlns="">
            <p:sp>
              <p:nvSpPr>
                <p:cNvPr id="40" name="Rectangle 39">
                  <a:extLst>
                    <a:ext uri="{FF2B5EF4-FFF2-40B4-BE49-F238E27FC236}">
                      <a16:creationId xmlns:a16="http://schemas.microsoft.com/office/drawing/2014/main" id="{899D40BE-5AC2-C946-B543-BE130B88630A}"/>
                    </a:ext>
                  </a:extLst>
                </p:cNvPr>
                <p:cNvSpPr>
                  <a:spLocks noRot="1" noChangeAspect="1" noMove="1" noResize="1" noEditPoints="1" noAdjustHandles="1" noChangeArrowheads="1" noChangeShapeType="1" noTextEdit="1"/>
                </p:cNvSpPr>
                <p:nvPr/>
              </p:nvSpPr>
              <p:spPr>
                <a:xfrm>
                  <a:off x="10394726" y="5836367"/>
                  <a:ext cx="575286" cy="642484"/>
                </a:xfrm>
                <a:prstGeom prst="rect">
                  <a:avLst/>
                </a:prstGeom>
                <a:blipFill>
                  <a:blip r:embed="rId10"/>
                  <a:stretch>
                    <a:fillRect l="-23404" t="-21569" b="-33333"/>
                  </a:stretch>
                </a:blipFill>
              </p:spPr>
              <p:txBody>
                <a:bodyPr/>
                <a:lstStyle/>
                <a:p>
                  <a:r>
                    <a:rPr lang="en-US">
                      <a:noFill/>
                    </a:rPr>
                    <a:t> </a:t>
                  </a:r>
                </a:p>
              </p:txBody>
            </p:sp>
          </mc:Fallback>
        </mc:AlternateContent>
      </p:grpSp>
      <p:sp>
        <p:nvSpPr>
          <p:cNvPr id="2" name="Title 1">
            <a:extLst>
              <a:ext uri="{FF2B5EF4-FFF2-40B4-BE49-F238E27FC236}">
                <a16:creationId xmlns:a16="http://schemas.microsoft.com/office/drawing/2014/main" id="{33C1E6BC-FCC1-4348-AA88-E51B86D48B69}"/>
              </a:ext>
            </a:extLst>
          </p:cNvPr>
          <p:cNvSpPr>
            <a:spLocks noGrp="1"/>
          </p:cNvSpPr>
          <p:nvPr>
            <p:ph type="title"/>
          </p:nvPr>
        </p:nvSpPr>
        <p:spPr>
          <a:xfrm>
            <a:off x="98924" y="-276309"/>
            <a:ext cx="12853736" cy="1325563"/>
          </a:xfrm>
        </p:spPr>
        <p:txBody>
          <a:bodyPr>
            <a:normAutofit/>
          </a:bodyPr>
          <a:lstStyle/>
          <a:p>
            <a:r>
              <a:rPr lang="en-US" sz="3600" dirty="0"/>
              <a:t>Magnetic anisotropy predictions for </a:t>
            </a:r>
            <a:r>
              <a:rPr lang="en-US" sz="3600" i="1" dirty="0" err="1"/>
              <a:t>Pbca</a:t>
            </a:r>
            <a:r>
              <a:rPr lang="en-US" sz="3600" i="1" dirty="0"/>
              <a:t> </a:t>
            </a:r>
            <a:r>
              <a:rPr lang="en-US" sz="3600" dirty="0"/>
              <a:t>[barrier phase]</a:t>
            </a:r>
            <a:r>
              <a:rPr lang="en-US" sz="3600" i="1" dirty="0"/>
              <a:t> </a:t>
            </a:r>
            <a:endParaRPr lang="en-US" sz="3600" dirty="0"/>
          </a:p>
        </p:txBody>
      </p:sp>
    </p:spTree>
    <p:extLst>
      <p:ext uri="{BB962C8B-B14F-4D97-AF65-F5344CB8AC3E}">
        <p14:creationId xmlns:p14="http://schemas.microsoft.com/office/powerpoint/2010/main" val="259728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6BC-FCC1-4348-AA88-E51B86D48B69}"/>
              </a:ext>
            </a:extLst>
          </p:cNvPr>
          <p:cNvSpPr>
            <a:spLocks noGrp="1"/>
          </p:cNvSpPr>
          <p:nvPr>
            <p:ph type="title"/>
          </p:nvPr>
        </p:nvSpPr>
        <p:spPr>
          <a:xfrm>
            <a:off x="-1157" y="-257403"/>
            <a:ext cx="12853736" cy="1325563"/>
          </a:xfrm>
        </p:spPr>
        <p:txBody>
          <a:bodyPr>
            <a:normAutofit/>
          </a:bodyPr>
          <a:lstStyle/>
          <a:p>
            <a:r>
              <a:rPr lang="en-US" sz="3600" dirty="0"/>
              <a:t>Polarization switching leads to spin switching: Fe</a:t>
            </a:r>
            <a:r>
              <a:rPr lang="en-US" sz="3600" baseline="30000" dirty="0"/>
              <a:t>3+ </a:t>
            </a:r>
            <a:r>
              <a:rPr lang="en-US" sz="3600" dirty="0"/>
              <a:t>on Bi site </a:t>
            </a:r>
          </a:p>
        </p:txBody>
      </p:sp>
      <p:sp>
        <p:nvSpPr>
          <p:cNvPr id="3" name="Footer Placeholder 2">
            <a:extLst>
              <a:ext uri="{FF2B5EF4-FFF2-40B4-BE49-F238E27FC236}">
                <a16:creationId xmlns:a16="http://schemas.microsoft.com/office/drawing/2014/main" id="{4D90FE5A-58DB-D44B-99D6-41DB047F9554}"/>
              </a:ext>
            </a:extLst>
          </p:cNvPr>
          <p:cNvSpPr>
            <a:spLocks noGrp="1"/>
          </p:cNvSpPr>
          <p:nvPr>
            <p:ph type="ftr" sz="quarter" idx="11"/>
          </p:nvPr>
        </p:nvSpPr>
        <p:spPr/>
        <p:txBody>
          <a:bodyPr/>
          <a:lstStyle/>
          <a:p>
            <a:r>
              <a:rPr lang="en-US"/>
              <a:t>Nima Leclerc, nleclerc@seas.upenn.edu</a:t>
            </a:r>
          </a:p>
        </p:txBody>
      </p:sp>
      <p:sp>
        <p:nvSpPr>
          <p:cNvPr id="4" name="Slide Number Placeholder 3">
            <a:extLst>
              <a:ext uri="{FF2B5EF4-FFF2-40B4-BE49-F238E27FC236}">
                <a16:creationId xmlns:a16="http://schemas.microsoft.com/office/drawing/2014/main" id="{A976BC50-E558-8042-A581-827C009872AA}"/>
              </a:ext>
            </a:extLst>
          </p:cNvPr>
          <p:cNvSpPr>
            <a:spLocks noGrp="1"/>
          </p:cNvSpPr>
          <p:nvPr>
            <p:ph type="sldNum" sz="quarter" idx="12"/>
          </p:nvPr>
        </p:nvSpPr>
        <p:spPr/>
        <p:txBody>
          <a:bodyPr/>
          <a:lstStyle/>
          <a:p>
            <a:fld id="{BC8B4251-9EDA-3740-BAD3-BDF8FE7B2E62}" type="slidenum">
              <a:rPr lang="en-US" smtClean="0"/>
              <a:t>8</a:t>
            </a:fld>
            <a:endParaRPr lang="en-US"/>
          </a:p>
        </p:txBody>
      </p:sp>
      <p:pic>
        <p:nvPicPr>
          <p:cNvPr id="5" name="Picture 4" descr="A picture containing arrow&#10;&#10;Description automatically generated">
            <a:extLst>
              <a:ext uri="{FF2B5EF4-FFF2-40B4-BE49-F238E27FC236}">
                <a16:creationId xmlns:a16="http://schemas.microsoft.com/office/drawing/2014/main" id="{9BE4CE04-39C5-0F41-A802-AA8DD7B88DF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09649" y="1133950"/>
            <a:ext cx="9363076" cy="1748949"/>
          </a:xfrm>
          <a:prstGeom prst="rect">
            <a:avLst/>
          </a:prstGeom>
        </p:spPr>
      </p:pic>
      <p:grpSp>
        <p:nvGrpSpPr>
          <p:cNvPr id="17" name="Group 16">
            <a:extLst>
              <a:ext uri="{FF2B5EF4-FFF2-40B4-BE49-F238E27FC236}">
                <a16:creationId xmlns:a16="http://schemas.microsoft.com/office/drawing/2014/main" id="{63C479F3-E380-EC45-AB29-18A89F97664D}"/>
              </a:ext>
            </a:extLst>
          </p:cNvPr>
          <p:cNvGrpSpPr/>
          <p:nvPr/>
        </p:nvGrpSpPr>
        <p:grpSpPr>
          <a:xfrm>
            <a:off x="799235" y="3341104"/>
            <a:ext cx="1632054" cy="846526"/>
            <a:chOff x="279689" y="3445247"/>
            <a:chExt cx="1632054" cy="846526"/>
          </a:xfrm>
        </p:grpSpPr>
        <p:cxnSp>
          <p:nvCxnSpPr>
            <p:cNvPr id="18" name="Straight Arrow Connector 17">
              <a:extLst>
                <a:ext uri="{FF2B5EF4-FFF2-40B4-BE49-F238E27FC236}">
                  <a16:creationId xmlns:a16="http://schemas.microsoft.com/office/drawing/2014/main" id="{3CEAF01A-47EF-0E40-A2CC-C81A18E7FB9B}"/>
                </a:ext>
              </a:extLst>
            </p:cNvPr>
            <p:cNvCxnSpPr>
              <a:cxnSpLocks/>
            </p:cNvCxnSpPr>
            <p:nvPr/>
          </p:nvCxnSpPr>
          <p:spPr>
            <a:xfrm>
              <a:off x="279689" y="3654153"/>
              <a:ext cx="457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4C2BDC-6B11-EB4B-9B7C-3ECCD9CBE8EF}"/>
                </a:ext>
              </a:extLst>
            </p:cNvPr>
            <p:cNvSpPr txBox="1"/>
            <p:nvPr/>
          </p:nvSpPr>
          <p:spPr>
            <a:xfrm>
              <a:off x="809718" y="3445247"/>
              <a:ext cx="1035861" cy="369332"/>
            </a:xfrm>
            <a:prstGeom prst="rect">
              <a:avLst/>
            </a:prstGeom>
            <a:noFill/>
          </p:spPr>
          <p:txBody>
            <a:bodyPr wrap="none" rtlCol="0">
              <a:spAutoFit/>
            </a:bodyPr>
            <a:lstStyle/>
            <a:p>
              <a:r>
                <a:rPr lang="en-US" dirty="0">
                  <a:solidFill>
                    <a:srgbClr val="0070C0"/>
                  </a:solidFill>
                </a:rPr>
                <a:t>Spin axis </a:t>
              </a:r>
            </a:p>
          </p:txBody>
        </p:sp>
        <p:cxnSp>
          <p:nvCxnSpPr>
            <p:cNvPr id="20" name="Straight Arrow Connector 19">
              <a:extLst>
                <a:ext uri="{FF2B5EF4-FFF2-40B4-BE49-F238E27FC236}">
                  <a16:creationId xmlns:a16="http://schemas.microsoft.com/office/drawing/2014/main" id="{2814D304-0134-AB4B-ABF7-247F647DAE2E}"/>
                </a:ext>
              </a:extLst>
            </p:cNvPr>
            <p:cNvCxnSpPr>
              <a:cxnSpLocks/>
            </p:cNvCxnSpPr>
            <p:nvPr/>
          </p:nvCxnSpPr>
          <p:spPr>
            <a:xfrm>
              <a:off x="279689" y="4122496"/>
              <a:ext cx="4572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F28E827-E770-C44B-AB8D-FAAEA14C8837}"/>
                </a:ext>
              </a:extLst>
            </p:cNvPr>
            <p:cNvSpPr txBox="1"/>
            <p:nvPr/>
          </p:nvSpPr>
          <p:spPr>
            <a:xfrm>
              <a:off x="810929" y="3922441"/>
              <a:ext cx="1100814" cy="369332"/>
            </a:xfrm>
            <a:prstGeom prst="rect">
              <a:avLst/>
            </a:prstGeom>
            <a:noFill/>
          </p:spPr>
          <p:txBody>
            <a:bodyPr wrap="none" rtlCol="0">
              <a:spAutoFit/>
            </a:bodyPr>
            <a:lstStyle/>
            <a:p>
              <a:r>
                <a:rPr lang="en-US" dirty="0">
                  <a:solidFill>
                    <a:srgbClr val="00B050"/>
                  </a:solidFill>
                </a:rPr>
                <a:t>Polar axis </a:t>
              </a:r>
            </a:p>
          </p:txBody>
        </p:sp>
      </p:grpSp>
      <p:sp>
        <p:nvSpPr>
          <p:cNvPr id="30" name="Right Arrow 29">
            <a:extLst>
              <a:ext uri="{FF2B5EF4-FFF2-40B4-BE49-F238E27FC236}">
                <a16:creationId xmlns:a16="http://schemas.microsoft.com/office/drawing/2014/main" id="{4CF03125-AE30-F34F-B455-854CBDFC7042}"/>
              </a:ext>
            </a:extLst>
          </p:cNvPr>
          <p:cNvSpPr/>
          <p:nvPr/>
        </p:nvSpPr>
        <p:spPr>
          <a:xfrm>
            <a:off x="4641499" y="4423548"/>
            <a:ext cx="332015" cy="2381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3227DC54-AF99-5449-BA3D-2A6194E23A22}"/>
              </a:ext>
            </a:extLst>
          </p:cNvPr>
          <p:cNvSpPr/>
          <p:nvPr/>
        </p:nvSpPr>
        <p:spPr>
          <a:xfrm>
            <a:off x="7218485" y="4417971"/>
            <a:ext cx="332015" cy="2381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a:extLst>
              <a:ext uri="{FF2B5EF4-FFF2-40B4-BE49-F238E27FC236}">
                <a16:creationId xmlns:a16="http://schemas.microsoft.com/office/drawing/2014/main" id="{D4439654-EA7C-204C-8354-AA8BF1518929}"/>
              </a:ext>
            </a:extLst>
          </p:cNvPr>
          <p:cNvSpPr/>
          <p:nvPr/>
        </p:nvSpPr>
        <p:spPr>
          <a:xfrm>
            <a:off x="4475491" y="1789311"/>
            <a:ext cx="332015" cy="2381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30B8FEBA-26D9-8F4F-AB35-83B7EEA062E9}"/>
              </a:ext>
            </a:extLst>
          </p:cNvPr>
          <p:cNvSpPr/>
          <p:nvPr/>
        </p:nvSpPr>
        <p:spPr>
          <a:xfrm>
            <a:off x="7218484" y="1792684"/>
            <a:ext cx="332015" cy="2381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5FC2BB7-6019-F54F-ADE2-471CDFA2FF0B}"/>
              </a:ext>
            </a:extLst>
          </p:cNvPr>
          <p:cNvGrpSpPr/>
          <p:nvPr/>
        </p:nvGrpSpPr>
        <p:grpSpPr>
          <a:xfrm>
            <a:off x="136555" y="4529497"/>
            <a:ext cx="3299145" cy="1882877"/>
            <a:chOff x="545974" y="4224774"/>
            <a:chExt cx="3299145" cy="1882877"/>
          </a:xfrm>
        </p:grpSpPr>
        <p:sp>
          <p:nvSpPr>
            <p:cNvPr id="36" name="TextBox 35">
              <a:extLst>
                <a:ext uri="{FF2B5EF4-FFF2-40B4-BE49-F238E27FC236}">
                  <a16:creationId xmlns:a16="http://schemas.microsoft.com/office/drawing/2014/main" id="{AB0BABA5-57D0-064A-B9FC-60240B048544}"/>
                </a:ext>
              </a:extLst>
            </p:cNvPr>
            <p:cNvSpPr txBox="1"/>
            <p:nvPr/>
          </p:nvSpPr>
          <p:spPr>
            <a:xfrm>
              <a:off x="545974" y="4224774"/>
              <a:ext cx="1949880" cy="461665"/>
            </a:xfrm>
            <a:prstGeom prst="rect">
              <a:avLst/>
            </a:prstGeom>
            <a:noFill/>
          </p:spPr>
          <p:txBody>
            <a:bodyPr wrap="square" rtlCol="0">
              <a:spAutoFit/>
            </a:bodyPr>
            <a:lstStyle/>
            <a:p>
              <a:r>
                <a:rPr lang="en-US" sz="2400" b="1" dirty="0"/>
                <a:t>z</a:t>
              </a:r>
              <a:r>
                <a:rPr lang="en-US" sz="2400" b="1" baseline="-25000" dirty="0"/>
                <a:t> </a:t>
              </a:r>
              <a:r>
                <a:rPr lang="en-US" sz="2400" b="1" dirty="0"/>
                <a:t> </a:t>
              </a:r>
            </a:p>
          </p:txBody>
        </p:sp>
        <p:sp>
          <p:nvSpPr>
            <p:cNvPr id="37" name="Right Arrow 36">
              <a:extLst>
                <a:ext uri="{FF2B5EF4-FFF2-40B4-BE49-F238E27FC236}">
                  <a16:creationId xmlns:a16="http://schemas.microsoft.com/office/drawing/2014/main" id="{8CE29AC4-E8B0-764D-8C7D-E4DD425946D3}"/>
                </a:ext>
              </a:extLst>
            </p:cNvPr>
            <p:cNvSpPr/>
            <p:nvPr/>
          </p:nvSpPr>
          <p:spPr>
            <a:xfrm>
              <a:off x="706013" y="5818208"/>
              <a:ext cx="1227130" cy="12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D180E2FD-6260-E54C-B98D-AA3EE11E1044}"/>
                </a:ext>
              </a:extLst>
            </p:cNvPr>
            <p:cNvSpPr txBox="1"/>
            <p:nvPr/>
          </p:nvSpPr>
          <p:spPr>
            <a:xfrm>
              <a:off x="1895239" y="5645986"/>
              <a:ext cx="1949880" cy="461665"/>
            </a:xfrm>
            <a:prstGeom prst="rect">
              <a:avLst/>
            </a:prstGeom>
            <a:noFill/>
          </p:spPr>
          <p:txBody>
            <a:bodyPr wrap="square" rtlCol="0">
              <a:spAutoFit/>
            </a:bodyPr>
            <a:lstStyle/>
            <a:p>
              <a:r>
                <a:rPr lang="en-US" sz="2400" b="1" dirty="0"/>
                <a:t>x</a:t>
              </a:r>
              <a:r>
                <a:rPr lang="en-US" sz="2400" b="1" baseline="-25000" dirty="0"/>
                <a:t> </a:t>
              </a:r>
              <a:r>
                <a:rPr lang="en-US" sz="2400" b="1" dirty="0"/>
                <a:t> </a:t>
              </a:r>
            </a:p>
          </p:txBody>
        </p:sp>
        <p:sp>
          <p:nvSpPr>
            <p:cNvPr id="39" name="Right Arrow 38">
              <a:extLst>
                <a:ext uri="{FF2B5EF4-FFF2-40B4-BE49-F238E27FC236}">
                  <a16:creationId xmlns:a16="http://schemas.microsoft.com/office/drawing/2014/main" id="{4B546E68-7D33-8641-86BC-F64DBF71AF34}"/>
                </a:ext>
              </a:extLst>
            </p:cNvPr>
            <p:cNvSpPr/>
            <p:nvPr/>
          </p:nvSpPr>
          <p:spPr>
            <a:xfrm rot="16200000">
              <a:off x="92448" y="5220436"/>
              <a:ext cx="1227130" cy="12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A0BB855-1636-6642-A3A2-84E21FD0E0B2}"/>
              </a:ext>
            </a:extLst>
          </p:cNvPr>
          <p:cNvPicPr>
            <a:picLocks noChangeAspect="1"/>
          </p:cNvPicPr>
          <p:nvPr/>
        </p:nvPicPr>
        <p:blipFill rotWithShape="1">
          <a:blip r:embed="rId4"/>
          <a:srcRect l="39618" t="43907" r="36089" b="31615"/>
          <a:stretch/>
        </p:blipFill>
        <p:spPr>
          <a:xfrm>
            <a:off x="2689335" y="3632043"/>
            <a:ext cx="1831261" cy="1678632"/>
          </a:xfrm>
          <a:prstGeom prst="rect">
            <a:avLst/>
          </a:prstGeom>
        </p:spPr>
      </p:pic>
      <p:pic>
        <p:nvPicPr>
          <p:cNvPr id="9" name="Picture 8">
            <a:extLst>
              <a:ext uri="{FF2B5EF4-FFF2-40B4-BE49-F238E27FC236}">
                <a16:creationId xmlns:a16="http://schemas.microsoft.com/office/drawing/2014/main" id="{4F89ED66-632D-3645-A98C-020D5E0A9376}"/>
              </a:ext>
            </a:extLst>
          </p:cNvPr>
          <p:cNvPicPr>
            <a:picLocks noChangeAspect="1"/>
          </p:cNvPicPr>
          <p:nvPr/>
        </p:nvPicPr>
        <p:blipFill rotWithShape="1">
          <a:blip r:embed="rId5"/>
          <a:srcRect l="37471" t="44860" r="35117" b="32107"/>
          <a:stretch/>
        </p:blipFill>
        <p:spPr>
          <a:xfrm>
            <a:off x="7639524" y="3710436"/>
            <a:ext cx="2259212" cy="1726961"/>
          </a:xfrm>
          <a:prstGeom prst="rect">
            <a:avLst/>
          </a:prstGeom>
        </p:spPr>
      </p:pic>
      <p:pic>
        <p:nvPicPr>
          <p:cNvPr id="11" name="Picture 10">
            <a:extLst>
              <a:ext uri="{FF2B5EF4-FFF2-40B4-BE49-F238E27FC236}">
                <a16:creationId xmlns:a16="http://schemas.microsoft.com/office/drawing/2014/main" id="{7DB995A1-5EF9-D64A-B76B-3B117378D183}"/>
              </a:ext>
            </a:extLst>
          </p:cNvPr>
          <p:cNvPicPr>
            <a:picLocks noChangeAspect="1"/>
          </p:cNvPicPr>
          <p:nvPr/>
        </p:nvPicPr>
        <p:blipFill rotWithShape="1">
          <a:blip r:embed="rId6"/>
          <a:srcRect l="55939" t="42995" r="16641" b="27479"/>
          <a:stretch/>
        </p:blipFill>
        <p:spPr>
          <a:xfrm>
            <a:off x="5094417" y="3481377"/>
            <a:ext cx="2066925" cy="2024847"/>
          </a:xfrm>
          <a:prstGeom prst="rect">
            <a:avLst/>
          </a:prstGeom>
        </p:spPr>
      </p:pic>
    </p:spTree>
    <p:extLst>
      <p:ext uri="{BB962C8B-B14F-4D97-AF65-F5344CB8AC3E}">
        <p14:creationId xmlns:p14="http://schemas.microsoft.com/office/powerpoint/2010/main" val="1424895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6BC-FCC1-4348-AA88-E51B86D48B69}"/>
              </a:ext>
            </a:extLst>
          </p:cNvPr>
          <p:cNvSpPr>
            <a:spLocks noGrp="1"/>
          </p:cNvSpPr>
          <p:nvPr>
            <p:ph type="title"/>
          </p:nvPr>
        </p:nvSpPr>
        <p:spPr>
          <a:xfrm>
            <a:off x="0" y="-240509"/>
            <a:ext cx="12853736" cy="1325563"/>
          </a:xfrm>
        </p:spPr>
        <p:txBody>
          <a:bodyPr>
            <a:normAutofit/>
          </a:bodyPr>
          <a:lstStyle/>
          <a:p>
            <a:r>
              <a:rPr lang="en-US" sz="3600" dirty="0"/>
              <a:t>Polarization switching leads to spin switching: Fe</a:t>
            </a:r>
            <a:r>
              <a:rPr lang="en-US" sz="3600" baseline="30000" dirty="0"/>
              <a:t>3+ </a:t>
            </a:r>
            <a:r>
              <a:rPr lang="en-US" sz="3600" dirty="0"/>
              <a:t>on W site </a:t>
            </a:r>
          </a:p>
        </p:txBody>
      </p:sp>
      <p:sp>
        <p:nvSpPr>
          <p:cNvPr id="3" name="Footer Placeholder 2">
            <a:extLst>
              <a:ext uri="{FF2B5EF4-FFF2-40B4-BE49-F238E27FC236}">
                <a16:creationId xmlns:a16="http://schemas.microsoft.com/office/drawing/2014/main" id="{4D90FE5A-58DB-D44B-99D6-41DB047F9554}"/>
              </a:ext>
            </a:extLst>
          </p:cNvPr>
          <p:cNvSpPr>
            <a:spLocks noGrp="1"/>
          </p:cNvSpPr>
          <p:nvPr>
            <p:ph type="ftr" sz="quarter" idx="11"/>
          </p:nvPr>
        </p:nvSpPr>
        <p:spPr/>
        <p:txBody>
          <a:bodyPr/>
          <a:lstStyle/>
          <a:p>
            <a:r>
              <a:rPr lang="en-US"/>
              <a:t>Nima Leclerc, nleclerc@seas.upenn.edu</a:t>
            </a:r>
          </a:p>
        </p:txBody>
      </p:sp>
      <p:sp>
        <p:nvSpPr>
          <p:cNvPr id="4" name="Slide Number Placeholder 3">
            <a:extLst>
              <a:ext uri="{FF2B5EF4-FFF2-40B4-BE49-F238E27FC236}">
                <a16:creationId xmlns:a16="http://schemas.microsoft.com/office/drawing/2014/main" id="{A976BC50-E558-8042-A581-827C009872AA}"/>
              </a:ext>
            </a:extLst>
          </p:cNvPr>
          <p:cNvSpPr>
            <a:spLocks noGrp="1"/>
          </p:cNvSpPr>
          <p:nvPr>
            <p:ph type="sldNum" sz="quarter" idx="12"/>
          </p:nvPr>
        </p:nvSpPr>
        <p:spPr/>
        <p:txBody>
          <a:bodyPr/>
          <a:lstStyle/>
          <a:p>
            <a:fld id="{BC8B4251-9EDA-3740-BAD3-BDF8FE7B2E62}" type="slidenum">
              <a:rPr lang="en-US" smtClean="0"/>
              <a:t>9</a:t>
            </a:fld>
            <a:endParaRPr lang="en-US"/>
          </a:p>
        </p:txBody>
      </p:sp>
      <p:sp>
        <p:nvSpPr>
          <p:cNvPr id="6" name="Rectangle 5">
            <a:extLst>
              <a:ext uri="{FF2B5EF4-FFF2-40B4-BE49-F238E27FC236}">
                <a16:creationId xmlns:a16="http://schemas.microsoft.com/office/drawing/2014/main" id="{3F76A47B-F0BE-D347-8ABD-FB9B2FB5C34A}"/>
              </a:ext>
            </a:extLst>
          </p:cNvPr>
          <p:cNvSpPr/>
          <p:nvPr/>
        </p:nvSpPr>
        <p:spPr>
          <a:xfrm>
            <a:off x="6888956" y="3271838"/>
            <a:ext cx="397669" cy="757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arrow&#10;&#10;Description automatically generated">
            <a:extLst>
              <a:ext uri="{FF2B5EF4-FFF2-40B4-BE49-F238E27FC236}">
                <a16:creationId xmlns:a16="http://schemas.microsoft.com/office/drawing/2014/main" id="{A51CE7EE-48B9-1F45-9380-6F3DF594728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09649" y="1133950"/>
            <a:ext cx="9363076" cy="1748949"/>
          </a:xfrm>
          <a:prstGeom prst="rect">
            <a:avLst/>
          </a:prstGeom>
        </p:spPr>
      </p:pic>
      <p:sp>
        <p:nvSpPr>
          <p:cNvPr id="41" name="Right Arrow 40">
            <a:extLst>
              <a:ext uri="{FF2B5EF4-FFF2-40B4-BE49-F238E27FC236}">
                <a16:creationId xmlns:a16="http://schemas.microsoft.com/office/drawing/2014/main" id="{2DD061FE-8D38-E24F-B685-4FFB8FE9B0EA}"/>
              </a:ext>
            </a:extLst>
          </p:cNvPr>
          <p:cNvSpPr/>
          <p:nvPr/>
        </p:nvSpPr>
        <p:spPr>
          <a:xfrm>
            <a:off x="4593900" y="4480753"/>
            <a:ext cx="332015" cy="2381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F871A447-6EB6-D04F-A80A-F00C27EA8D0C}"/>
              </a:ext>
            </a:extLst>
          </p:cNvPr>
          <p:cNvSpPr/>
          <p:nvPr/>
        </p:nvSpPr>
        <p:spPr>
          <a:xfrm>
            <a:off x="7382239" y="4475991"/>
            <a:ext cx="332015" cy="2381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EA0DC715-5B17-8242-B3E8-D2B8668640A8}"/>
              </a:ext>
            </a:extLst>
          </p:cNvPr>
          <p:cNvSpPr/>
          <p:nvPr/>
        </p:nvSpPr>
        <p:spPr>
          <a:xfrm>
            <a:off x="4427892" y="1851109"/>
            <a:ext cx="332015" cy="2381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a:extLst>
              <a:ext uri="{FF2B5EF4-FFF2-40B4-BE49-F238E27FC236}">
                <a16:creationId xmlns:a16="http://schemas.microsoft.com/office/drawing/2014/main" id="{B67E2018-3BFD-FF4C-8A82-CB1999E26D1B}"/>
              </a:ext>
            </a:extLst>
          </p:cNvPr>
          <p:cNvSpPr/>
          <p:nvPr/>
        </p:nvSpPr>
        <p:spPr>
          <a:xfrm>
            <a:off x="7286625" y="1883981"/>
            <a:ext cx="332015" cy="2381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95BD199-F518-FC45-9414-15B010162CEE}"/>
              </a:ext>
            </a:extLst>
          </p:cNvPr>
          <p:cNvSpPr txBox="1"/>
          <p:nvPr/>
        </p:nvSpPr>
        <p:spPr>
          <a:xfrm>
            <a:off x="500062" y="1042202"/>
            <a:ext cx="10382250" cy="369332"/>
          </a:xfrm>
          <a:prstGeom prst="rect">
            <a:avLst/>
          </a:prstGeom>
          <a:noFill/>
        </p:spPr>
        <p:txBody>
          <a:bodyPr wrap="square" rtlCol="0">
            <a:spAutoFit/>
          </a:bodyPr>
          <a:lstStyle/>
          <a:p>
            <a:r>
              <a:rPr lang="en-US" dirty="0"/>
              <a:t>*</a:t>
            </a:r>
          </a:p>
        </p:txBody>
      </p:sp>
      <p:grpSp>
        <p:nvGrpSpPr>
          <p:cNvPr id="33" name="Group 32">
            <a:extLst>
              <a:ext uri="{FF2B5EF4-FFF2-40B4-BE49-F238E27FC236}">
                <a16:creationId xmlns:a16="http://schemas.microsoft.com/office/drawing/2014/main" id="{7BC98166-7EB7-8545-B200-591070956475}"/>
              </a:ext>
            </a:extLst>
          </p:cNvPr>
          <p:cNvGrpSpPr/>
          <p:nvPr/>
        </p:nvGrpSpPr>
        <p:grpSpPr>
          <a:xfrm>
            <a:off x="72770" y="4975123"/>
            <a:ext cx="3299145" cy="1882877"/>
            <a:chOff x="545974" y="4224774"/>
            <a:chExt cx="3299145" cy="1882877"/>
          </a:xfrm>
        </p:grpSpPr>
        <p:sp>
          <p:nvSpPr>
            <p:cNvPr id="34" name="TextBox 33">
              <a:extLst>
                <a:ext uri="{FF2B5EF4-FFF2-40B4-BE49-F238E27FC236}">
                  <a16:creationId xmlns:a16="http://schemas.microsoft.com/office/drawing/2014/main" id="{2BB8BDCC-8432-1E43-A5A2-84B1C33D2B93}"/>
                </a:ext>
              </a:extLst>
            </p:cNvPr>
            <p:cNvSpPr txBox="1"/>
            <p:nvPr/>
          </p:nvSpPr>
          <p:spPr>
            <a:xfrm>
              <a:off x="545974" y="4224774"/>
              <a:ext cx="1949880" cy="461665"/>
            </a:xfrm>
            <a:prstGeom prst="rect">
              <a:avLst/>
            </a:prstGeom>
            <a:noFill/>
          </p:spPr>
          <p:txBody>
            <a:bodyPr wrap="square" rtlCol="0">
              <a:spAutoFit/>
            </a:bodyPr>
            <a:lstStyle/>
            <a:p>
              <a:r>
                <a:rPr lang="en-US" sz="2400" b="1" dirty="0"/>
                <a:t>z</a:t>
              </a:r>
              <a:r>
                <a:rPr lang="en-US" sz="2400" b="1" baseline="-25000" dirty="0"/>
                <a:t> </a:t>
              </a:r>
              <a:r>
                <a:rPr lang="en-US" sz="2400" b="1" dirty="0"/>
                <a:t> </a:t>
              </a:r>
            </a:p>
          </p:txBody>
        </p:sp>
        <p:sp>
          <p:nvSpPr>
            <p:cNvPr id="35" name="Right Arrow 34">
              <a:extLst>
                <a:ext uri="{FF2B5EF4-FFF2-40B4-BE49-F238E27FC236}">
                  <a16:creationId xmlns:a16="http://schemas.microsoft.com/office/drawing/2014/main" id="{0457A817-EFCA-BC40-8E1E-2839C35C23CC}"/>
                </a:ext>
              </a:extLst>
            </p:cNvPr>
            <p:cNvSpPr/>
            <p:nvPr/>
          </p:nvSpPr>
          <p:spPr>
            <a:xfrm>
              <a:off x="706013" y="5818208"/>
              <a:ext cx="1227130" cy="12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60CCA997-212B-F945-85D9-37986ABBF129}"/>
                </a:ext>
              </a:extLst>
            </p:cNvPr>
            <p:cNvSpPr txBox="1"/>
            <p:nvPr/>
          </p:nvSpPr>
          <p:spPr>
            <a:xfrm>
              <a:off x="1895239" y="5645986"/>
              <a:ext cx="1949880" cy="461665"/>
            </a:xfrm>
            <a:prstGeom prst="rect">
              <a:avLst/>
            </a:prstGeom>
            <a:noFill/>
          </p:spPr>
          <p:txBody>
            <a:bodyPr wrap="square" rtlCol="0">
              <a:spAutoFit/>
            </a:bodyPr>
            <a:lstStyle/>
            <a:p>
              <a:r>
                <a:rPr lang="en-US" sz="2400" b="1" dirty="0"/>
                <a:t>x</a:t>
              </a:r>
              <a:r>
                <a:rPr lang="en-US" sz="2400" b="1" baseline="-25000" dirty="0"/>
                <a:t> </a:t>
              </a:r>
              <a:r>
                <a:rPr lang="en-US" sz="2400" b="1" dirty="0"/>
                <a:t> </a:t>
              </a:r>
            </a:p>
          </p:txBody>
        </p:sp>
        <p:sp>
          <p:nvSpPr>
            <p:cNvPr id="38" name="Right Arrow 37">
              <a:extLst>
                <a:ext uri="{FF2B5EF4-FFF2-40B4-BE49-F238E27FC236}">
                  <a16:creationId xmlns:a16="http://schemas.microsoft.com/office/drawing/2014/main" id="{FFDC60B9-5309-424C-A54E-295DA95E2536}"/>
                </a:ext>
              </a:extLst>
            </p:cNvPr>
            <p:cNvSpPr/>
            <p:nvPr/>
          </p:nvSpPr>
          <p:spPr>
            <a:xfrm rot="16200000">
              <a:off x="92448" y="5220436"/>
              <a:ext cx="1227130" cy="12388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00009D08-E675-B247-B2AF-977E1663BC90}"/>
              </a:ext>
            </a:extLst>
          </p:cNvPr>
          <p:cNvPicPr>
            <a:picLocks noChangeAspect="1"/>
          </p:cNvPicPr>
          <p:nvPr/>
        </p:nvPicPr>
        <p:blipFill rotWithShape="1">
          <a:blip r:embed="rId4"/>
          <a:srcRect l="50155" t="62806" r="20659" b="6732"/>
          <a:stretch/>
        </p:blipFill>
        <p:spPr>
          <a:xfrm>
            <a:off x="2420495" y="3650456"/>
            <a:ext cx="2163962" cy="1851025"/>
          </a:xfrm>
          <a:prstGeom prst="rect">
            <a:avLst/>
          </a:prstGeom>
        </p:spPr>
      </p:pic>
      <p:grpSp>
        <p:nvGrpSpPr>
          <p:cNvPr id="39" name="Group 38">
            <a:extLst>
              <a:ext uri="{FF2B5EF4-FFF2-40B4-BE49-F238E27FC236}">
                <a16:creationId xmlns:a16="http://schemas.microsoft.com/office/drawing/2014/main" id="{C87901A1-C13C-8048-AD16-2692CF3C9A14}"/>
              </a:ext>
            </a:extLst>
          </p:cNvPr>
          <p:cNvGrpSpPr/>
          <p:nvPr/>
        </p:nvGrpSpPr>
        <p:grpSpPr>
          <a:xfrm>
            <a:off x="799235" y="3341104"/>
            <a:ext cx="1852051" cy="846526"/>
            <a:chOff x="279689" y="3445247"/>
            <a:chExt cx="1852051" cy="846526"/>
          </a:xfrm>
        </p:grpSpPr>
        <p:cxnSp>
          <p:nvCxnSpPr>
            <p:cNvPr id="45" name="Straight Arrow Connector 44">
              <a:extLst>
                <a:ext uri="{FF2B5EF4-FFF2-40B4-BE49-F238E27FC236}">
                  <a16:creationId xmlns:a16="http://schemas.microsoft.com/office/drawing/2014/main" id="{8D944851-D4E7-6D47-A0CA-A78A730AF9B2}"/>
                </a:ext>
              </a:extLst>
            </p:cNvPr>
            <p:cNvCxnSpPr>
              <a:cxnSpLocks/>
            </p:cNvCxnSpPr>
            <p:nvPr/>
          </p:nvCxnSpPr>
          <p:spPr>
            <a:xfrm>
              <a:off x="279689" y="3654153"/>
              <a:ext cx="457200"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C4117D1-D7AB-A840-8F87-61ABA03AB747}"/>
                </a:ext>
              </a:extLst>
            </p:cNvPr>
            <p:cNvSpPr txBox="1"/>
            <p:nvPr/>
          </p:nvSpPr>
          <p:spPr>
            <a:xfrm>
              <a:off x="809718" y="3445247"/>
              <a:ext cx="1035861" cy="369332"/>
            </a:xfrm>
            <a:prstGeom prst="rect">
              <a:avLst/>
            </a:prstGeom>
            <a:noFill/>
          </p:spPr>
          <p:txBody>
            <a:bodyPr wrap="none" rtlCol="0">
              <a:spAutoFit/>
            </a:bodyPr>
            <a:lstStyle/>
            <a:p>
              <a:r>
                <a:rPr lang="en-US" dirty="0">
                  <a:solidFill>
                    <a:srgbClr val="0070C0"/>
                  </a:solidFill>
                </a:rPr>
                <a:t>Spin axis </a:t>
              </a:r>
            </a:p>
          </p:txBody>
        </p:sp>
        <p:cxnSp>
          <p:nvCxnSpPr>
            <p:cNvPr id="48" name="Straight Arrow Connector 47">
              <a:extLst>
                <a:ext uri="{FF2B5EF4-FFF2-40B4-BE49-F238E27FC236}">
                  <a16:creationId xmlns:a16="http://schemas.microsoft.com/office/drawing/2014/main" id="{CD1223D7-A892-314D-A4CA-843ADF500B5A}"/>
                </a:ext>
              </a:extLst>
            </p:cNvPr>
            <p:cNvCxnSpPr>
              <a:cxnSpLocks/>
            </p:cNvCxnSpPr>
            <p:nvPr/>
          </p:nvCxnSpPr>
          <p:spPr>
            <a:xfrm>
              <a:off x="279689" y="4122496"/>
              <a:ext cx="4572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5C37D7E-8C6E-884A-A0EA-F6D43596E928}"/>
                </a:ext>
              </a:extLst>
            </p:cNvPr>
            <p:cNvSpPr txBox="1"/>
            <p:nvPr/>
          </p:nvSpPr>
          <p:spPr>
            <a:xfrm>
              <a:off x="810929" y="3922441"/>
              <a:ext cx="1320811" cy="369332"/>
            </a:xfrm>
            <a:prstGeom prst="rect">
              <a:avLst/>
            </a:prstGeom>
            <a:noFill/>
          </p:spPr>
          <p:txBody>
            <a:bodyPr wrap="none" rtlCol="0">
              <a:spAutoFit/>
            </a:bodyPr>
            <a:lstStyle/>
            <a:p>
              <a:r>
                <a:rPr lang="en-US" dirty="0">
                  <a:solidFill>
                    <a:srgbClr val="00B050"/>
                  </a:solidFill>
                </a:rPr>
                <a:t>Polar vector </a:t>
              </a:r>
            </a:p>
          </p:txBody>
        </p:sp>
      </p:grpSp>
      <p:pic>
        <p:nvPicPr>
          <p:cNvPr id="11" name="Picture 10">
            <a:extLst>
              <a:ext uri="{FF2B5EF4-FFF2-40B4-BE49-F238E27FC236}">
                <a16:creationId xmlns:a16="http://schemas.microsoft.com/office/drawing/2014/main" id="{D6D09206-70AC-FB44-A2BE-91B5ABCE592E}"/>
              </a:ext>
            </a:extLst>
          </p:cNvPr>
          <p:cNvPicPr>
            <a:picLocks noChangeAspect="1"/>
          </p:cNvPicPr>
          <p:nvPr/>
        </p:nvPicPr>
        <p:blipFill rotWithShape="1">
          <a:blip r:embed="rId5"/>
          <a:srcRect l="51505" t="61477" r="22163" b="6900"/>
          <a:stretch/>
        </p:blipFill>
        <p:spPr>
          <a:xfrm>
            <a:off x="8079802" y="3535265"/>
            <a:ext cx="2203504" cy="2168719"/>
          </a:xfrm>
          <a:prstGeom prst="rect">
            <a:avLst/>
          </a:prstGeom>
        </p:spPr>
      </p:pic>
      <p:pic>
        <p:nvPicPr>
          <p:cNvPr id="50" name="Picture 49">
            <a:extLst>
              <a:ext uri="{FF2B5EF4-FFF2-40B4-BE49-F238E27FC236}">
                <a16:creationId xmlns:a16="http://schemas.microsoft.com/office/drawing/2014/main" id="{CB29956A-60D2-BD43-914C-86180E397DD8}"/>
              </a:ext>
            </a:extLst>
          </p:cNvPr>
          <p:cNvPicPr>
            <a:picLocks noChangeAspect="1"/>
          </p:cNvPicPr>
          <p:nvPr/>
        </p:nvPicPr>
        <p:blipFill rotWithShape="1">
          <a:blip r:embed="rId6"/>
          <a:srcRect l="42375" t="58366" r="42354" b="11728"/>
          <a:stretch/>
        </p:blipFill>
        <p:spPr>
          <a:xfrm>
            <a:off x="5303045" y="3510826"/>
            <a:ext cx="1794911" cy="2048256"/>
          </a:xfrm>
          <a:prstGeom prst="rect">
            <a:avLst/>
          </a:prstGeom>
        </p:spPr>
      </p:pic>
    </p:spTree>
    <p:extLst>
      <p:ext uri="{BB962C8B-B14F-4D97-AF65-F5344CB8AC3E}">
        <p14:creationId xmlns:p14="http://schemas.microsoft.com/office/powerpoint/2010/main" val="3961140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4312</TotalTime>
  <Words>1501</Words>
  <Application>Microsoft Macintosh PowerPoint</Application>
  <PresentationFormat>Widescreen</PresentationFormat>
  <Paragraphs>162</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Cambria Math</vt:lpstr>
      <vt:lpstr>Garamond</vt:lpstr>
      <vt:lpstr>Wingdings</vt:lpstr>
      <vt:lpstr>Office Theme</vt:lpstr>
      <vt:lpstr> Electric field control of single spins in oxide ferroelectrics</vt:lpstr>
      <vt:lpstr>Electrostatic control of spins: past and present </vt:lpstr>
      <vt:lpstr>Bi2WO6 as a ferroelectric host </vt:lpstr>
      <vt:lpstr>Our approach: predict potential spin switching pathways </vt:lpstr>
      <vt:lpstr>Fe3+ can sit on Bi or W sites in the Bi2WO6 host </vt:lpstr>
      <vt:lpstr>Magnetic anisotropy predictions for P21ab [stable phase]  </vt:lpstr>
      <vt:lpstr>Magnetic anisotropy predictions for Pbca [barrier phase] </vt:lpstr>
      <vt:lpstr>Polarization switching leads to spin switching: Fe3+ on Bi site </vt:lpstr>
      <vt:lpstr>Polarization switching leads to spin switching: Fe3+ on W site </vt:lpstr>
      <vt:lpstr>Conclusions and acknowledgments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Electric field control of single spins in oxide ferroelectric hosts</dc:title>
  <dc:creator>Nima Leclerc</dc:creator>
  <cp:lastModifiedBy>Nima Leclerc</cp:lastModifiedBy>
  <cp:revision>153</cp:revision>
  <dcterms:created xsi:type="dcterms:W3CDTF">2021-03-07T18:45:00Z</dcterms:created>
  <dcterms:modified xsi:type="dcterms:W3CDTF">2021-03-13T16:42:54Z</dcterms:modified>
</cp:coreProperties>
</file>